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0948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A053BC-718C-5B54-AFA2-D8EBC724F091}" v="522" dt="2025-05-12T21:42:03.82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ioufra/IBM_data_science_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François Pape Diouf</a:t>
            </a:r>
          </a:p>
          <a:p>
            <a:r>
              <a:rPr lang="en-US">
                <a:solidFill>
                  <a:schemeClr val="bg2"/>
                </a:solidFill>
                <a:latin typeface="Abadi"/>
                <a:ea typeface="SF Pro" pitchFamily="2" charset="0"/>
                <a:cs typeface="SF Pro" pitchFamily="2" charset="0"/>
              </a:rPr>
              <a:t>13/03/2025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7790" y="6136409"/>
            <a:ext cx="2743200" cy="401638"/>
          </a:xfrm>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0067"/>
            <a:ext cx="4469305" cy="4448633"/>
          </a:xfrm>
          <a:prstGeom prst="rect">
            <a:avLst/>
          </a:prstGeom>
        </p:spPr>
        <p:txBody>
          <a:bodyPr lIns="91440" tIns="45720" rIns="91440" bIns="45720" anchor="t"/>
          <a:lstStyle/>
          <a:p>
            <a:pPr marL="0" indent="0" algn="just">
              <a:buNone/>
            </a:pPr>
            <a:r>
              <a:rPr lang="en-US" sz="1400">
                <a:solidFill>
                  <a:schemeClr val="accent3">
                    <a:lumMod val="25000"/>
                  </a:schemeClr>
                </a:solidFill>
                <a:latin typeface="Abadi"/>
                <a:ea typeface="+mn-lt"/>
                <a:cs typeface="+mn-lt"/>
              </a:rPr>
              <a:t>The workflow begins by loading the dataset and performing initial checks on data quality, types, and missing values. Next, feature engineering transforms outcomes into a binary classification (success/failure) with defined failure criteria, followed by the creation of a clear target variable for modeling. Finally, the cleaned data is exported in a structured format (e.g., CSV/parquet) with documented transformations, ensuring analysis-ready quality</a:t>
            </a:r>
            <a:endParaRPr lang="en-US" sz="1400" dirty="0">
              <a:solidFill>
                <a:schemeClr val="accent3">
                  <a:lumMod val="25000"/>
                </a:schemeClr>
              </a:solidFill>
              <a:latin typeface="Abadi"/>
              <a:ea typeface="Calibri"/>
              <a:cs typeface="Calibri"/>
            </a:endParaRPr>
          </a:p>
          <a:p>
            <a:pPr marL="0" indent="0" algn="just">
              <a:buNone/>
            </a:pPr>
            <a:r>
              <a:rPr lang="en-US" sz="1200" dirty="0">
                <a:solidFill>
                  <a:srgbClr val="0948CB"/>
                </a:solidFill>
                <a:ea typeface="+mn-lt"/>
                <a:cs typeface="+mn-lt"/>
              </a:rPr>
              <a:t>https://github.com/dioufra/IBM_data_science_capstone/blob/main/labs-jupyter-spacex-Data%20wrangling.ipynb</a:t>
            </a:r>
            <a:endParaRPr lang="en-US" sz="1200" dirty="0">
              <a:solidFill>
                <a:srgbClr val="0948CB"/>
              </a:solidFill>
              <a:ea typeface="Calibri"/>
              <a:cs typeface="Calibri"/>
            </a:endParaRPr>
          </a:p>
          <a:p>
            <a:pPr algn="just">
              <a:buAutoNum type="arabicPeriod"/>
            </a:pPr>
            <a:endParaRPr lang="en-US">
              <a:ea typeface="Calibri" panose="020F0502020204030204"/>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pic>
        <p:nvPicPr>
          <p:cNvPr id="6" name="Picture Placeholder 8" descr="A diagram of data analysis&#10;&#10;AI-generated content may be incorrect.">
            <a:extLst>
              <a:ext uri="{FF2B5EF4-FFF2-40B4-BE49-F238E27FC236}">
                <a16:creationId xmlns:a16="http://schemas.microsoft.com/office/drawing/2014/main" id="{35B8561D-9F8D-0D6C-3CC3-61413DFBA9F5}"/>
              </a:ext>
            </a:extLst>
          </p:cNvPr>
          <p:cNvPicPr>
            <a:picLocks noChangeAspect="1"/>
          </p:cNvPicPr>
          <p:nvPr/>
        </p:nvPicPr>
        <p:blipFill>
          <a:blip r:embed="rId3"/>
          <a:srcRect l="700" r="700"/>
          <a:stretch/>
        </p:blipFill>
        <p:spPr>
          <a:xfrm>
            <a:off x="5621754" y="1332868"/>
            <a:ext cx="5673437" cy="4901334"/>
          </a:xfrm>
          <a:prstGeom prst="rect">
            <a:avLst/>
          </a:prstGeom>
          <a:ln w="12700">
            <a:noFill/>
            <a:prstDash val="dash"/>
          </a:ln>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6882" y="1420968"/>
            <a:ext cx="6349395" cy="1237986"/>
          </a:xfrm>
          <a:prstGeom prst="rect">
            <a:avLst/>
          </a:prstGeom>
        </p:spPr>
        <p:txBody>
          <a:bodyPr lIns="91440" tIns="45720" rIns="91440" bIns="45720" anchor="t"/>
          <a:lstStyle/>
          <a:p>
            <a:pPr marL="0" indent="0">
              <a:lnSpc>
                <a:spcPct val="100000"/>
              </a:lnSpc>
              <a:buNone/>
            </a:pPr>
            <a:r>
              <a:rPr lang="en-US" sz="1400" b="1">
                <a:solidFill>
                  <a:schemeClr val="accent3">
                    <a:lumMod val="25000"/>
                  </a:schemeClr>
                </a:solidFill>
                <a:latin typeface="Abadi"/>
              </a:rPr>
              <a:t>1. </a:t>
            </a:r>
            <a:r>
              <a:rPr lang="en-US" sz="1400" b="1" err="1">
                <a:solidFill>
                  <a:schemeClr val="accent3">
                    <a:lumMod val="25000"/>
                  </a:schemeClr>
                </a:solidFill>
                <a:latin typeface="Abadi"/>
              </a:rPr>
              <a:t>FlightNumber</a:t>
            </a:r>
            <a:r>
              <a:rPr lang="en-US" sz="1400" b="1">
                <a:solidFill>
                  <a:schemeClr val="accent3">
                    <a:lumMod val="25000"/>
                  </a:schemeClr>
                </a:solidFill>
                <a:latin typeface="Abadi"/>
              </a:rPr>
              <a:t> vs. </a:t>
            </a:r>
            <a:r>
              <a:rPr lang="en-US" sz="1400" b="1" err="1">
                <a:solidFill>
                  <a:schemeClr val="accent3">
                    <a:lumMod val="25000"/>
                  </a:schemeClr>
                </a:solidFill>
                <a:latin typeface="Abadi"/>
              </a:rPr>
              <a:t>PayloadMass</a:t>
            </a:r>
            <a:endParaRPr lang="en-US" b="1">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200">
                <a:solidFill>
                  <a:schemeClr val="accent3">
                    <a:lumMod val="25000"/>
                  </a:schemeClr>
                </a:solidFill>
                <a:latin typeface="Abadi"/>
              </a:rPr>
              <a:t>Type: Scatter plot (hue=Class)</a:t>
            </a:r>
            <a:endParaRPr lang="en-US" sz="1200">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200">
                <a:solidFill>
                  <a:schemeClr val="accent3">
                    <a:lumMod val="25000"/>
                  </a:schemeClr>
                </a:solidFill>
                <a:latin typeface="Abadi"/>
              </a:rPr>
              <a:t>Purpose: Reveal how launch attempts and payload weight correlate with success.</a:t>
            </a:r>
            <a:endParaRPr lang="en-US" sz="1200">
              <a:solidFill>
                <a:schemeClr val="accent3">
                  <a:lumMod val="25000"/>
                </a:schemeClr>
              </a:solidFill>
              <a:ea typeface="Calibri"/>
              <a:cs typeface="Calibri"/>
            </a:endParaRPr>
          </a:p>
          <a:p>
            <a:pPr marL="0" indent="0">
              <a:lnSpc>
                <a:spcPct val="100000"/>
              </a:lnSpc>
              <a:spcBef>
                <a:spcPts val="1400"/>
              </a:spcBef>
              <a:buNone/>
            </a:pPr>
            <a:endParaRPr lang="en-US" sz="1400">
              <a:solidFill>
                <a:schemeClr val="accent3">
                  <a:lumMod val="25000"/>
                </a:schemeClr>
              </a:solidFill>
              <a:latin typeface="Abadi"/>
              <a:ea typeface="Calibri"/>
              <a:cs typeface="Calibri"/>
            </a:endParaRPr>
          </a:p>
          <a:p>
            <a:pPr>
              <a:lnSpc>
                <a:spcPct val="100000"/>
              </a:lnSpc>
              <a:spcBef>
                <a:spcPts val="1400"/>
              </a:spcBef>
            </a:pPr>
            <a:endParaRPr lang="en-US" sz="120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246D28A3-E6DA-91E3-4DB9-7ED66CA4247E}"/>
              </a:ext>
            </a:extLst>
          </p:cNvPr>
          <p:cNvSpPr txBox="1">
            <a:spLocks/>
          </p:cNvSpPr>
          <p:nvPr/>
        </p:nvSpPr>
        <p:spPr>
          <a:xfrm>
            <a:off x="692634" y="2648272"/>
            <a:ext cx="5001062" cy="11830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400" b="1">
                <a:solidFill>
                  <a:schemeClr val="accent3">
                    <a:lumMod val="25000"/>
                  </a:schemeClr>
                </a:solidFill>
                <a:latin typeface="Abadi"/>
              </a:rPr>
              <a:t>2. </a:t>
            </a:r>
            <a:r>
              <a:rPr lang="en-US" sz="1400" b="1" err="1">
                <a:solidFill>
                  <a:schemeClr val="accent3">
                    <a:lumMod val="25000"/>
                  </a:schemeClr>
                </a:solidFill>
                <a:latin typeface="Abadi"/>
              </a:rPr>
              <a:t>FlightNumber</a:t>
            </a:r>
            <a:r>
              <a:rPr lang="en-US" sz="1400" b="1">
                <a:solidFill>
                  <a:schemeClr val="accent3">
                    <a:lumMod val="25000"/>
                  </a:schemeClr>
                </a:solidFill>
                <a:latin typeface="Abadi"/>
              </a:rPr>
              <a:t> vs. </a:t>
            </a:r>
            <a:r>
              <a:rPr lang="en-US" sz="1400" b="1" err="1">
                <a:solidFill>
                  <a:schemeClr val="accent3">
                    <a:lumMod val="25000"/>
                  </a:schemeClr>
                </a:solidFill>
                <a:latin typeface="Abadi"/>
              </a:rPr>
              <a:t>LaunchSite</a:t>
            </a:r>
            <a:endParaRPr lang="en-US" sz="1400" b="1">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200">
                <a:solidFill>
                  <a:schemeClr val="accent3">
                    <a:lumMod val="25000"/>
                  </a:schemeClr>
                </a:solidFill>
                <a:latin typeface="Abadi"/>
              </a:rPr>
              <a:t>Type: Scatter plot (hue=Class)</a:t>
            </a:r>
            <a:endParaRPr lang="en-US" sz="1200">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200">
                <a:solidFill>
                  <a:schemeClr val="accent3">
                    <a:lumMod val="25000"/>
                  </a:schemeClr>
                </a:solidFill>
                <a:latin typeface="Abadi"/>
              </a:rPr>
              <a:t>Purpose: Compare success trends across launch sites over time.</a:t>
            </a:r>
            <a:endParaRPr lang="en-US" sz="1200">
              <a:solidFill>
                <a:schemeClr val="accent3">
                  <a:lumMod val="25000"/>
                </a:schemeClr>
              </a:solidFill>
              <a:ea typeface="Calibri"/>
              <a:cs typeface="Calibri"/>
            </a:endParaRPr>
          </a:p>
          <a:p>
            <a:pPr>
              <a:lnSpc>
                <a:spcPct val="100000"/>
              </a:lnSpc>
              <a:spcBef>
                <a:spcPts val="1400"/>
              </a:spcBef>
              <a:buFont typeface="Arial"/>
              <a:buChar char="•"/>
            </a:pPr>
            <a:endParaRPr lang="en-US" sz="1200">
              <a:solidFill>
                <a:srgbClr val="000000"/>
              </a:solidFill>
              <a:latin typeface="Abadi"/>
              <a:ea typeface="Calibri"/>
              <a:cs typeface="Calibri"/>
            </a:endParaRPr>
          </a:p>
          <a:p>
            <a:pPr marL="0" indent="0">
              <a:lnSpc>
                <a:spcPct val="100000"/>
              </a:lnSpc>
              <a:spcBef>
                <a:spcPts val="1400"/>
              </a:spcBef>
              <a:buFont typeface="Arial" panose="020B0604020202020204" pitchFamily="34" charset="0"/>
              <a:buNone/>
            </a:pPr>
            <a:endParaRPr lang="en-US" sz="1400">
              <a:solidFill>
                <a:schemeClr val="accent3">
                  <a:lumMod val="25000"/>
                </a:schemeClr>
              </a:solidFill>
              <a:latin typeface="Abadi"/>
              <a:ea typeface="Calibri"/>
              <a:cs typeface="Calibri"/>
            </a:endParaRPr>
          </a:p>
          <a:p>
            <a:pPr>
              <a:lnSpc>
                <a:spcPct val="100000"/>
              </a:lnSpc>
              <a:spcBef>
                <a:spcPts val="1400"/>
              </a:spcBef>
            </a:pPr>
            <a:endParaRPr lang="en-US" sz="1400">
              <a:solidFill>
                <a:schemeClr val="accent3">
                  <a:lumMod val="25000"/>
                </a:schemeClr>
              </a:solidFill>
              <a:ea typeface="Calibri"/>
              <a:cs typeface="Calibri"/>
            </a:endParaRPr>
          </a:p>
        </p:txBody>
      </p:sp>
      <p:sp>
        <p:nvSpPr>
          <p:cNvPr id="9" name="Content Placeholder 4">
            <a:extLst>
              <a:ext uri="{FF2B5EF4-FFF2-40B4-BE49-F238E27FC236}">
                <a16:creationId xmlns:a16="http://schemas.microsoft.com/office/drawing/2014/main" id="{1008D5EF-B676-564A-40D6-FCC85E357238}"/>
              </a:ext>
            </a:extLst>
          </p:cNvPr>
          <p:cNvSpPr txBox="1">
            <a:spLocks/>
          </p:cNvSpPr>
          <p:nvPr/>
        </p:nvSpPr>
        <p:spPr>
          <a:xfrm>
            <a:off x="6866010" y="2654023"/>
            <a:ext cx="5504268" cy="11410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a:solidFill>
                  <a:schemeClr val="accent3">
                    <a:lumMod val="25000"/>
                  </a:schemeClr>
                </a:solidFill>
                <a:latin typeface="Abadi"/>
              </a:rPr>
              <a:t>5. Yearly Success Trend</a:t>
            </a:r>
          </a:p>
          <a:p>
            <a:pPr marL="971550" lvl="1" indent="-285750">
              <a:lnSpc>
                <a:spcPct val="100000"/>
              </a:lnSpc>
              <a:spcBef>
                <a:spcPts val="1400"/>
              </a:spcBef>
              <a:buFont typeface="Courier New,monospace"/>
              <a:buChar char="o"/>
            </a:pPr>
            <a:r>
              <a:rPr lang="en-US" sz="1200">
                <a:solidFill>
                  <a:schemeClr val="accent3">
                    <a:lumMod val="25000"/>
                  </a:schemeClr>
                </a:solidFill>
                <a:latin typeface="Abadi"/>
              </a:rPr>
              <a:t>Type: Line chart (Year vs. mean Class)</a:t>
            </a:r>
            <a:endParaRPr lang="en-US" sz="1200">
              <a:solidFill>
                <a:schemeClr val="accent3">
                  <a:lumMod val="25000"/>
                </a:schemeClr>
              </a:solidFill>
              <a:latin typeface="Abadi"/>
              <a:ea typeface="Calibri"/>
              <a:cs typeface="Calibri"/>
            </a:endParaRPr>
          </a:p>
          <a:p>
            <a:pPr marL="971550" lvl="1" indent="-285750">
              <a:lnSpc>
                <a:spcPct val="100000"/>
              </a:lnSpc>
              <a:spcBef>
                <a:spcPts val="1400"/>
              </a:spcBef>
              <a:buFont typeface="Courier New,monospace"/>
              <a:buChar char="o"/>
            </a:pPr>
            <a:r>
              <a:rPr lang="en-US" sz="1200">
                <a:solidFill>
                  <a:schemeClr val="accent3">
                    <a:lumMod val="25000"/>
                  </a:schemeClr>
                </a:solidFill>
                <a:latin typeface="Abadi"/>
              </a:rPr>
              <a:t>Purpose: Track annual improvements in landing success.</a:t>
            </a:r>
            <a:endParaRPr lang="en-US">
              <a:solidFill>
                <a:schemeClr val="accent3">
                  <a:lumMod val="25000"/>
                </a:schemeClr>
              </a:solidFill>
            </a:endParaRPr>
          </a:p>
        </p:txBody>
      </p:sp>
      <p:sp>
        <p:nvSpPr>
          <p:cNvPr id="10" name="Content Placeholder 4">
            <a:extLst>
              <a:ext uri="{FF2B5EF4-FFF2-40B4-BE49-F238E27FC236}">
                <a16:creationId xmlns:a16="http://schemas.microsoft.com/office/drawing/2014/main" id="{DE5A71D8-FA73-6C48-3B4A-AF1A06517D29}"/>
              </a:ext>
            </a:extLst>
          </p:cNvPr>
          <p:cNvSpPr txBox="1">
            <a:spLocks/>
          </p:cNvSpPr>
          <p:nvPr/>
        </p:nvSpPr>
        <p:spPr>
          <a:xfrm>
            <a:off x="6871761" y="1415217"/>
            <a:ext cx="5001062" cy="11830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a:solidFill>
                  <a:schemeClr val="accent3">
                    <a:lumMod val="25000"/>
                  </a:schemeClr>
                </a:solidFill>
                <a:latin typeface="Abadi"/>
              </a:rPr>
              <a:t>4. Orbit Success Rates</a:t>
            </a:r>
            <a:endParaRPr lang="en-US" sz="1400" b="1">
              <a:solidFill>
                <a:schemeClr val="accent3">
                  <a:lumMod val="25000"/>
                </a:schemeClr>
              </a:solidFill>
              <a:latin typeface="Abadi"/>
              <a:ea typeface="Calibri"/>
              <a:cs typeface="Calibri"/>
            </a:endParaRPr>
          </a:p>
          <a:p>
            <a:pPr marL="971550" lvl="1" indent="-285750">
              <a:lnSpc>
                <a:spcPct val="100000"/>
              </a:lnSpc>
              <a:spcBef>
                <a:spcPts val="1400"/>
              </a:spcBef>
              <a:buFont typeface="Courier New,monospace"/>
              <a:buChar char="o"/>
            </a:pPr>
            <a:r>
              <a:rPr lang="en-US" sz="1200">
                <a:solidFill>
                  <a:schemeClr val="accent3">
                    <a:lumMod val="25000"/>
                  </a:schemeClr>
                </a:solidFill>
                <a:latin typeface="Abadi"/>
              </a:rPr>
              <a:t>Type: Bar chart (mean Class by Orbit)</a:t>
            </a:r>
            <a:endParaRPr lang="en-US" sz="1200">
              <a:solidFill>
                <a:schemeClr val="accent3">
                  <a:lumMod val="25000"/>
                </a:schemeClr>
              </a:solidFill>
              <a:latin typeface="Abadi"/>
              <a:ea typeface="Calibri"/>
              <a:cs typeface="Calibri"/>
            </a:endParaRPr>
          </a:p>
          <a:p>
            <a:pPr marL="971550" lvl="1" indent="-285750">
              <a:lnSpc>
                <a:spcPct val="100000"/>
              </a:lnSpc>
              <a:spcBef>
                <a:spcPts val="1400"/>
              </a:spcBef>
              <a:buFont typeface="Courier New,monospace"/>
              <a:buChar char="o"/>
            </a:pPr>
            <a:r>
              <a:rPr lang="en-US" sz="1200">
                <a:solidFill>
                  <a:schemeClr val="accent3">
                    <a:lumMod val="25000"/>
                  </a:schemeClr>
                </a:solidFill>
                <a:latin typeface="Abadi"/>
              </a:rPr>
              <a:t>Purpose: Compare success rates across orbit types.</a:t>
            </a:r>
            <a:endParaRPr lang="en-US" sz="1200">
              <a:solidFill>
                <a:schemeClr val="accent3">
                  <a:lumMod val="25000"/>
                </a:schemeClr>
              </a:solidFill>
              <a:latin typeface="Abadi"/>
              <a:ea typeface="Calibri"/>
              <a:cs typeface="Calibri"/>
            </a:endParaRPr>
          </a:p>
          <a:p>
            <a:pPr marL="0" indent="0">
              <a:lnSpc>
                <a:spcPct val="100000"/>
              </a:lnSpc>
              <a:spcBef>
                <a:spcPts val="1400"/>
              </a:spcBef>
              <a:buNone/>
            </a:pPr>
            <a:endParaRPr lang="en-US" sz="1400">
              <a:solidFill>
                <a:schemeClr val="accent3">
                  <a:lumMod val="25000"/>
                </a:schemeClr>
              </a:solidFill>
              <a:latin typeface="Abadi"/>
              <a:ea typeface="Calibri"/>
              <a:cs typeface="Calibri"/>
            </a:endParaRPr>
          </a:p>
          <a:p>
            <a:pPr marL="0" indent="0">
              <a:lnSpc>
                <a:spcPct val="100000"/>
              </a:lnSpc>
              <a:buNone/>
            </a:pPr>
            <a:endParaRPr lang="en-US" sz="1400">
              <a:solidFill>
                <a:schemeClr val="accent3">
                  <a:lumMod val="25000"/>
                </a:schemeClr>
              </a:solidFill>
              <a:latin typeface="Abadi"/>
              <a:ea typeface="Calibri"/>
              <a:cs typeface="Calibri"/>
            </a:endParaRPr>
          </a:p>
        </p:txBody>
      </p:sp>
      <p:sp>
        <p:nvSpPr>
          <p:cNvPr id="11" name="Content Placeholder 4">
            <a:extLst>
              <a:ext uri="{FF2B5EF4-FFF2-40B4-BE49-F238E27FC236}">
                <a16:creationId xmlns:a16="http://schemas.microsoft.com/office/drawing/2014/main" id="{BDE56B77-3437-351F-2160-8FE82CBF03A6}"/>
              </a:ext>
            </a:extLst>
          </p:cNvPr>
          <p:cNvSpPr txBox="1">
            <a:spLocks/>
          </p:cNvSpPr>
          <p:nvPr/>
        </p:nvSpPr>
        <p:spPr>
          <a:xfrm>
            <a:off x="6871761" y="3936744"/>
            <a:ext cx="5001062" cy="11830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a:solidFill>
                  <a:schemeClr val="accent3">
                    <a:lumMod val="25000"/>
                  </a:schemeClr>
                </a:solidFill>
                <a:latin typeface="Abadi"/>
              </a:rPr>
              <a:t>6. Feature Engineering</a:t>
            </a:r>
            <a:endParaRPr lang="en-US" sz="1400" b="1">
              <a:solidFill>
                <a:schemeClr val="accent3">
                  <a:lumMod val="25000"/>
                </a:schemeClr>
              </a:solidFill>
              <a:latin typeface="Abadi"/>
              <a:ea typeface="Calibri"/>
              <a:cs typeface="Calibri"/>
            </a:endParaRPr>
          </a:p>
          <a:p>
            <a:pPr marL="971550" lvl="1" indent="-285750">
              <a:lnSpc>
                <a:spcPct val="100000"/>
              </a:lnSpc>
              <a:spcBef>
                <a:spcPts val="1400"/>
              </a:spcBef>
              <a:buFont typeface="Courier New,monospace"/>
              <a:buChar char="o"/>
            </a:pPr>
            <a:r>
              <a:rPr lang="en-US" sz="1200">
                <a:solidFill>
                  <a:schemeClr val="accent3">
                    <a:lumMod val="25000"/>
                  </a:schemeClr>
                </a:solidFill>
                <a:latin typeface="Abadi"/>
              </a:rPr>
              <a:t>Actions: One-hot encoded Orbit, </a:t>
            </a:r>
            <a:r>
              <a:rPr lang="en-US" sz="1200" err="1">
                <a:solidFill>
                  <a:schemeClr val="accent3">
                    <a:lumMod val="25000"/>
                  </a:schemeClr>
                </a:solidFill>
                <a:latin typeface="Abadi"/>
              </a:rPr>
              <a:t>LaunchSite</a:t>
            </a:r>
            <a:r>
              <a:rPr lang="en-US" sz="1200">
                <a:solidFill>
                  <a:schemeClr val="accent3">
                    <a:lumMod val="25000"/>
                  </a:schemeClr>
                </a:solidFill>
                <a:latin typeface="Abadi"/>
              </a:rPr>
              <a:t>, and </a:t>
            </a:r>
            <a:r>
              <a:rPr lang="en-US" sz="1200" err="1">
                <a:solidFill>
                  <a:schemeClr val="accent3">
                    <a:lumMod val="25000"/>
                  </a:schemeClr>
                </a:solidFill>
                <a:latin typeface="Abadi"/>
              </a:rPr>
              <a:t>LandingPad</a:t>
            </a:r>
            <a:r>
              <a:rPr lang="en-US" sz="1200">
                <a:solidFill>
                  <a:schemeClr val="accent3">
                    <a:lumMod val="25000"/>
                  </a:schemeClr>
                </a:solidFill>
                <a:latin typeface="Abadi"/>
              </a:rPr>
              <a:t>.</a:t>
            </a:r>
            <a:endParaRPr lang="en-US">
              <a:solidFill>
                <a:schemeClr val="accent3">
                  <a:lumMod val="25000"/>
                </a:schemeClr>
              </a:solidFill>
            </a:endParaRPr>
          </a:p>
        </p:txBody>
      </p:sp>
      <p:sp>
        <p:nvSpPr>
          <p:cNvPr id="12" name="Content Placeholder 4">
            <a:extLst>
              <a:ext uri="{FF2B5EF4-FFF2-40B4-BE49-F238E27FC236}">
                <a16:creationId xmlns:a16="http://schemas.microsoft.com/office/drawing/2014/main" id="{3AA7A444-8F8A-77FD-BC58-156B228C4F11}"/>
              </a:ext>
            </a:extLst>
          </p:cNvPr>
          <p:cNvSpPr txBox="1">
            <a:spLocks/>
          </p:cNvSpPr>
          <p:nvPr/>
        </p:nvSpPr>
        <p:spPr>
          <a:xfrm>
            <a:off x="692633" y="3936744"/>
            <a:ext cx="5001062" cy="11830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400" b="1">
                <a:solidFill>
                  <a:schemeClr val="accent3">
                    <a:lumMod val="25000"/>
                  </a:schemeClr>
                </a:solidFill>
                <a:latin typeface="Abadi"/>
              </a:rPr>
              <a:t>3. </a:t>
            </a:r>
            <a:r>
              <a:rPr lang="en-US" sz="1400" b="1" err="1">
                <a:solidFill>
                  <a:schemeClr val="accent3">
                    <a:lumMod val="25000"/>
                  </a:schemeClr>
                </a:solidFill>
                <a:latin typeface="Abadi"/>
              </a:rPr>
              <a:t>PayloadMass</a:t>
            </a:r>
            <a:r>
              <a:rPr lang="en-US" sz="1400" b="1">
                <a:solidFill>
                  <a:schemeClr val="accent3">
                    <a:lumMod val="25000"/>
                  </a:schemeClr>
                </a:solidFill>
                <a:latin typeface="Abadi"/>
              </a:rPr>
              <a:t> vs. </a:t>
            </a:r>
            <a:r>
              <a:rPr lang="en-US" sz="1400" b="1" err="1">
                <a:solidFill>
                  <a:schemeClr val="accent3">
                    <a:lumMod val="25000"/>
                  </a:schemeClr>
                </a:solidFill>
                <a:latin typeface="Abadi"/>
              </a:rPr>
              <a:t>LaunchSite</a:t>
            </a:r>
            <a:endParaRPr lang="en-US" sz="1400" err="1">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200">
                <a:solidFill>
                  <a:schemeClr val="accent3">
                    <a:lumMod val="25000"/>
                  </a:schemeClr>
                </a:solidFill>
                <a:latin typeface="Abadi"/>
              </a:rPr>
              <a:t>Type: Scatter plot (hue=Class)</a:t>
            </a:r>
            <a:endParaRPr lang="en-US" sz="1200">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200">
                <a:solidFill>
                  <a:schemeClr val="accent3">
                    <a:lumMod val="25000"/>
                  </a:schemeClr>
                </a:solidFill>
                <a:latin typeface="Abadi"/>
              </a:rPr>
              <a:t>Purpose: Identify payload capacity limits by site.</a:t>
            </a:r>
            <a:endParaRPr lang="en-US" sz="1200">
              <a:solidFill>
                <a:schemeClr val="accent3">
                  <a:lumMod val="25000"/>
                </a:schemeClr>
              </a:solidFill>
              <a:ea typeface="Calibri"/>
              <a:cs typeface="Calibri"/>
            </a:endParaRPr>
          </a:p>
          <a:p>
            <a:pPr>
              <a:lnSpc>
                <a:spcPct val="100000"/>
              </a:lnSpc>
              <a:spcBef>
                <a:spcPts val="1400"/>
              </a:spcBef>
              <a:buFont typeface="Arial"/>
              <a:buChar char="•"/>
            </a:pPr>
            <a:endParaRPr lang="en-US" sz="1200">
              <a:solidFill>
                <a:srgbClr val="000000"/>
              </a:solidFill>
              <a:latin typeface="Abadi"/>
              <a:ea typeface="Calibri"/>
              <a:cs typeface="Calibri"/>
            </a:endParaRPr>
          </a:p>
          <a:p>
            <a:pPr marL="0" indent="0">
              <a:lnSpc>
                <a:spcPct val="100000"/>
              </a:lnSpc>
              <a:spcBef>
                <a:spcPts val="1400"/>
              </a:spcBef>
              <a:buFont typeface="Arial" panose="020B0604020202020204" pitchFamily="34" charset="0"/>
              <a:buNone/>
            </a:pPr>
            <a:endParaRPr lang="en-US" sz="1400">
              <a:solidFill>
                <a:schemeClr val="accent3">
                  <a:lumMod val="25000"/>
                </a:schemeClr>
              </a:solidFill>
              <a:latin typeface="Abadi"/>
              <a:ea typeface="Calibri"/>
              <a:cs typeface="Calibri"/>
            </a:endParaRPr>
          </a:p>
          <a:p>
            <a:pPr>
              <a:lnSpc>
                <a:spcPct val="100000"/>
              </a:lnSpc>
              <a:spcBef>
                <a:spcPts val="1400"/>
              </a:spcBef>
            </a:pPr>
            <a:endParaRPr lang="en-US" sz="1400">
              <a:solidFill>
                <a:schemeClr val="accent3">
                  <a:lumMod val="25000"/>
                </a:schemeClr>
              </a:solidFill>
              <a:ea typeface="Calibri"/>
              <a:cs typeface="Calibri"/>
            </a:endParaRPr>
          </a:p>
        </p:txBody>
      </p:sp>
      <p:sp>
        <p:nvSpPr>
          <p:cNvPr id="13" name="Content Placeholder 4">
            <a:extLst>
              <a:ext uri="{FF2B5EF4-FFF2-40B4-BE49-F238E27FC236}">
                <a16:creationId xmlns:a16="http://schemas.microsoft.com/office/drawing/2014/main" id="{510BB0FB-D553-EE48-BA98-C0362BD80520}"/>
              </a:ext>
            </a:extLst>
          </p:cNvPr>
          <p:cNvSpPr txBox="1">
            <a:spLocks/>
          </p:cNvSpPr>
          <p:nvPr/>
        </p:nvSpPr>
        <p:spPr>
          <a:xfrm>
            <a:off x="692632" y="5543871"/>
            <a:ext cx="6552771" cy="47651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400">
                <a:solidFill>
                  <a:srgbClr val="0948CB"/>
                </a:solidFill>
                <a:ea typeface="+mn-lt"/>
                <a:cs typeface="+mn-lt"/>
              </a:rPr>
              <a:t>https://github.com/dioufra/IBM_data_science_capstone/blob/main/edadataviz.ipynb</a:t>
            </a:r>
            <a:endParaRPr lang="en-US">
              <a:solidFill>
                <a:srgbClr val="0948CB"/>
              </a:solidFill>
              <a:ea typeface="Calibri"/>
              <a:cs typeface="Calibr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6" name="Content Placeholder 4">
            <a:extLst>
              <a:ext uri="{FF2B5EF4-FFF2-40B4-BE49-F238E27FC236}">
                <a16:creationId xmlns:a16="http://schemas.microsoft.com/office/drawing/2014/main" id="{F4B2B4B1-3C9E-CDCF-62E5-073A2AA229DA}"/>
              </a:ext>
            </a:extLst>
          </p:cNvPr>
          <p:cNvSpPr txBox="1">
            <a:spLocks/>
          </p:cNvSpPr>
          <p:nvPr/>
        </p:nvSpPr>
        <p:spPr>
          <a:xfrm>
            <a:off x="686882" y="1420968"/>
            <a:ext cx="6349395" cy="71151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b="1">
                <a:solidFill>
                  <a:schemeClr val="accent3">
                    <a:lumMod val="25000"/>
                  </a:schemeClr>
                </a:solidFill>
                <a:latin typeface="Abadi"/>
              </a:rPr>
              <a:t>1. Unique Launch Sites</a:t>
            </a:r>
            <a:endParaRPr lang="en-US" b="1">
              <a:solidFill>
                <a:schemeClr val="accent3">
                  <a:lumMod val="25000"/>
                </a:schemeClr>
              </a:solidFill>
              <a:latin typeface="Calibri" panose="020F0502020204030204"/>
              <a:ea typeface="Calibri"/>
              <a:cs typeface="Calibri"/>
            </a:endParaRPr>
          </a:p>
          <a:p>
            <a:pPr lvl="1">
              <a:lnSpc>
                <a:spcPct val="100000"/>
              </a:lnSpc>
              <a:spcBef>
                <a:spcPts val="1400"/>
              </a:spcBef>
              <a:buFont typeface="Courier New" panose="020B0604020202020204" pitchFamily="34" charset="0"/>
              <a:buChar char="o"/>
            </a:pPr>
            <a:r>
              <a:rPr lang="en-US" sz="1200">
                <a:solidFill>
                  <a:schemeClr val="accent3">
                    <a:lumMod val="25000"/>
                  </a:schemeClr>
                </a:solidFill>
                <a:latin typeface="Abadi"/>
                <a:ea typeface="+mn-lt"/>
                <a:cs typeface="+mn-lt"/>
              </a:rPr>
              <a:t>Identify all unique launch locations</a:t>
            </a:r>
            <a:endParaRPr lang="en-US" sz="1200">
              <a:solidFill>
                <a:schemeClr val="accent3">
                  <a:lumMod val="25000"/>
                </a:schemeClr>
              </a:solidFill>
              <a:latin typeface="Abadi"/>
              <a:ea typeface="Calibri"/>
              <a:cs typeface="Calibri"/>
            </a:endParaRPr>
          </a:p>
          <a:p>
            <a:pPr>
              <a:lnSpc>
                <a:spcPct val="100000"/>
              </a:lnSpc>
              <a:spcBef>
                <a:spcPts val="1400"/>
              </a:spcBef>
            </a:pPr>
            <a:endParaRPr lang="en-US" sz="1200">
              <a:solidFill>
                <a:schemeClr val="accent3">
                  <a:lumMod val="25000"/>
                </a:schemeClr>
              </a:solidFill>
              <a:ea typeface="Calibri"/>
              <a:cs typeface="Calibri"/>
            </a:endParaRPr>
          </a:p>
        </p:txBody>
      </p:sp>
      <p:sp>
        <p:nvSpPr>
          <p:cNvPr id="8" name="Content Placeholder 4">
            <a:extLst>
              <a:ext uri="{FF2B5EF4-FFF2-40B4-BE49-F238E27FC236}">
                <a16:creationId xmlns:a16="http://schemas.microsoft.com/office/drawing/2014/main" id="{0009048F-9EDA-3E3E-9A96-B112E128AC8F}"/>
              </a:ext>
            </a:extLst>
          </p:cNvPr>
          <p:cNvSpPr txBox="1">
            <a:spLocks/>
          </p:cNvSpPr>
          <p:nvPr/>
        </p:nvSpPr>
        <p:spPr>
          <a:xfrm>
            <a:off x="692634" y="2315762"/>
            <a:ext cx="4959499" cy="6981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b="1">
                <a:solidFill>
                  <a:schemeClr val="accent3">
                    <a:lumMod val="25000"/>
                  </a:schemeClr>
                </a:solidFill>
                <a:latin typeface="Abadi"/>
              </a:rPr>
              <a:t>2.  Launch Sites Starting with 'CCA'</a:t>
            </a:r>
            <a:endParaRPr lang="en-US" sz="1400" b="1">
              <a:solidFill>
                <a:schemeClr val="accent3">
                  <a:lumMod val="25000"/>
                </a:schemeClr>
              </a:solidFill>
              <a:latin typeface="Calibri" panose="020F0502020204030204"/>
              <a:ea typeface="Calibri"/>
              <a:cs typeface="Calibri"/>
            </a:endParaRPr>
          </a:p>
          <a:p>
            <a:pPr lvl="1">
              <a:lnSpc>
                <a:spcPct val="100000"/>
              </a:lnSpc>
              <a:spcBef>
                <a:spcPts val="1400"/>
              </a:spcBef>
              <a:buFont typeface="Courier New" panose="020B0604020202020204" pitchFamily="34" charset="0"/>
              <a:buChar char="o"/>
            </a:pPr>
            <a:r>
              <a:rPr lang="en-US" sz="1200">
                <a:solidFill>
                  <a:schemeClr val="accent3">
                    <a:lumMod val="25000"/>
                  </a:schemeClr>
                </a:solidFill>
                <a:latin typeface="Abadi"/>
                <a:ea typeface="+mn-lt"/>
                <a:cs typeface="+mn-lt"/>
              </a:rPr>
              <a:t>Filter records for Cape Canaveral sites (first 5 entries)</a:t>
            </a:r>
            <a:endParaRPr lang="en-US" sz="1200">
              <a:solidFill>
                <a:schemeClr val="accent3">
                  <a:lumMod val="25000"/>
                </a:schemeClr>
              </a:solidFill>
              <a:latin typeface="Calibri"/>
              <a:ea typeface="+mn-lt"/>
              <a:cs typeface="+mn-lt"/>
            </a:endParaRPr>
          </a:p>
          <a:p>
            <a:pPr marL="0" indent="0">
              <a:lnSpc>
                <a:spcPct val="100000"/>
              </a:lnSpc>
              <a:spcBef>
                <a:spcPts val="1400"/>
              </a:spcBef>
              <a:buNone/>
            </a:pPr>
            <a:endParaRPr lang="en-US" sz="1400">
              <a:solidFill>
                <a:srgbClr val="292929"/>
              </a:solidFill>
              <a:latin typeface="Abadi"/>
              <a:ea typeface="Calibri"/>
              <a:cs typeface="Calibri"/>
            </a:endParaRPr>
          </a:p>
          <a:p>
            <a:pPr>
              <a:lnSpc>
                <a:spcPct val="100000"/>
              </a:lnSpc>
              <a:spcBef>
                <a:spcPts val="1400"/>
              </a:spcBef>
              <a:buFont typeface="Arial" panose="020B0604020202020204" pitchFamily="34" charset="0"/>
              <a:buChar char="•"/>
            </a:pPr>
            <a:endParaRPr lang="en-US" sz="1400">
              <a:solidFill>
                <a:schemeClr val="accent3">
                  <a:lumMod val="25000"/>
                </a:schemeClr>
              </a:solidFill>
              <a:latin typeface="Calibri" panose="020F0502020204030204"/>
              <a:ea typeface="Calibri"/>
              <a:cs typeface="Calibri"/>
            </a:endParaRPr>
          </a:p>
        </p:txBody>
      </p:sp>
      <p:sp>
        <p:nvSpPr>
          <p:cNvPr id="10" name="Content Placeholder 4">
            <a:extLst>
              <a:ext uri="{FF2B5EF4-FFF2-40B4-BE49-F238E27FC236}">
                <a16:creationId xmlns:a16="http://schemas.microsoft.com/office/drawing/2014/main" id="{753306B6-C48D-E273-CDBA-705F5E1AD737}"/>
              </a:ext>
            </a:extLst>
          </p:cNvPr>
          <p:cNvSpPr txBox="1">
            <a:spLocks/>
          </p:cNvSpPr>
          <p:nvPr/>
        </p:nvSpPr>
        <p:spPr>
          <a:xfrm>
            <a:off x="6866010" y="1420969"/>
            <a:ext cx="5504268" cy="7115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a:solidFill>
                  <a:schemeClr val="accent3">
                    <a:lumMod val="25000"/>
                  </a:schemeClr>
                </a:solidFill>
                <a:latin typeface="Abadi"/>
              </a:rPr>
              <a:t>6. Boosters with Drone Ship Success (Payload 4k–6k kg)</a:t>
            </a:r>
            <a:endParaRPr lang="en-US">
              <a:solidFill>
                <a:schemeClr val="accent3">
                  <a:lumMod val="25000"/>
                </a:schemeClr>
              </a:solidFill>
              <a:latin typeface="Calibri" panose="020F0502020204030204"/>
              <a:ea typeface="Calibri" panose="020F0502020204030204"/>
              <a:cs typeface="Calibri" panose="020F0502020204030204"/>
            </a:endParaRPr>
          </a:p>
          <a:p>
            <a:pPr marL="971550" lvl="1" indent="-285750">
              <a:lnSpc>
                <a:spcPct val="100000"/>
              </a:lnSpc>
              <a:spcBef>
                <a:spcPts val="1400"/>
              </a:spcBef>
              <a:buFont typeface="Courier New,monospace"/>
              <a:buChar char="o"/>
            </a:pPr>
            <a:r>
              <a:rPr lang="en-US" sz="1200">
                <a:solidFill>
                  <a:schemeClr val="accent3">
                    <a:lumMod val="25000"/>
                  </a:schemeClr>
                </a:solidFill>
                <a:latin typeface="Abadi"/>
                <a:ea typeface="+mn-lt"/>
                <a:cs typeface="+mn-lt"/>
              </a:rPr>
              <a:t>List boosters that succeeded with mid-range payloads.</a:t>
            </a:r>
            <a:endParaRPr lang="en-US">
              <a:solidFill>
                <a:schemeClr val="accent3">
                  <a:lumMod val="25000"/>
                </a:schemeClr>
              </a:solidFill>
            </a:endParaRPr>
          </a:p>
        </p:txBody>
      </p:sp>
      <p:sp>
        <p:nvSpPr>
          <p:cNvPr id="12" name="Content Placeholder 4">
            <a:extLst>
              <a:ext uri="{FF2B5EF4-FFF2-40B4-BE49-F238E27FC236}">
                <a16:creationId xmlns:a16="http://schemas.microsoft.com/office/drawing/2014/main" id="{1C8F8583-0577-C9BF-3700-30F00210BFC4}"/>
              </a:ext>
            </a:extLst>
          </p:cNvPr>
          <p:cNvSpPr txBox="1">
            <a:spLocks/>
          </p:cNvSpPr>
          <p:nvPr/>
        </p:nvSpPr>
        <p:spPr>
          <a:xfrm>
            <a:off x="678779" y="5225217"/>
            <a:ext cx="4959499" cy="6981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b="1">
                <a:solidFill>
                  <a:schemeClr val="accent3">
                    <a:lumMod val="25000"/>
                  </a:schemeClr>
                </a:solidFill>
                <a:latin typeface="Abadi"/>
              </a:rPr>
              <a:t>5. First Successful Ground Landing Date</a:t>
            </a:r>
            <a:endParaRPr lang="en-US" sz="1400" b="1">
              <a:solidFill>
                <a:schemeClr val="accent3">
                  <a:lumMod val="25000"/>
                </a:schemeClr>
              </a:solidFill>
              <a:latin typeface="Abadi"/>
              <a:ea typeface="Calibri"/>
              <a:cs typeface="Calibri"/>
            </a:endParaRPr>
          </a:p>
          <a:p>
            <a:pPr marL="971550" lvl="1" indent="-285750">
              <a:lnSpc>
                <a:spcPct val="100000"/>
              </a:lnSpc>
              <a:spcBef>
                <a:spcPts val="1400"/>
              </a:spcBef>
              <a:buFont typeface="Courier New,monospace"/>
              <a:buChar char="o"/>
            </a:pPr>
            <a:r>
              <a:rPr lang="en-US" sz="1200">
                <a:solidFill>
                  <a:schemeClr val="accent3">
                    <a:lumMod val="25000"/>
                  </a:schemeClr>
                </a:solidFill>
                <a:latin typeface="Abadi"/>
                <a:ea typeface="+mn-lt"/>
                <a:cs typeface="+mn-lt"/>
              </a:rPr>
              <a:t>Identify the earliest successful ground pad landing.</a:t>
            </a:r>
          </a:p>
        </p:txBody>
      </p:sp>
      <p:sp>
        <p:nvSpPr>
          <p:cNvPr id="14" name="Content Placeholder 4">
            <a:extLst>
              <a:ext uri="{FF2B5EF4-FFF2-40B4-BE49-F238E27FC236}">
                <a16:creationId xmlns:a16="http://schemas.microsoft.com/office/drawing/2014/main" id="{0AEFF0EB-6FF5-5399-79D3-DB1E55B691FD}"/>
              </a:ext>
            </a:extLst>
          </p:cNvPr>
          <p:cNvSpPr txBox="1">
            <a:spLocks/>
          </p:cNvSpPr>
          <p:nvPr/>
        </p:nvSpPr>
        <p:spPr>
          <a:xfrm>
            <a:off x="6871761" y="2301908"/>
            <a:ext cx="4959499" cy="6981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a:solidFill>
                  <a:schemeClr val="accent3">
                    <a:lumMod val="25000"/>
                  </a:schemeClr>
                </a:solidFill>
                <a:latin typeface="Abadi"/>
              </a:rPr>
              <a:t>7. Mission Outcomes Count</a:t>
            </a:r>
            <a:endParaRPr lang="en-US" sz="1400" b="1">
              <a:solidFill>
                <a:schemeClr val="accent3">
                  <a:lumMod val="25000"/>
                </a:schemeClr>
              </a:solidFill>
              <a:latin typeface="Abadi"/>
              <a:ea typeface="Calibri"/>
              <a:cs typeface="Calibri"/>
            </a:endParaRPr>
          </a:p>
          <a:p>
            <a:pPr marL="971550" lvl="1" indent="-285750">
              <a:lnSpc>
                <a:spcPct val="100000"/>
              </a:lnSpc>
              <a:spcBef>
                <a:spcPts val="1400"/>
              </a:spcBef>
              <a:buFont typeface="Courier New,monospace"/>
              <a:buChar char="o"/>
            </a:pPr>
            <a:r>
              <a:rPr lang="en-US" sz="1200">
                <a:solidFill>
                  <a:schemeClr val="accent3">
                    <a:lumMod val="25000"/>
                  </a:schemeClr>
                </a:solidFill>
                <a:latin typeface="Abadi"/>
                <a:ea typeface="+mn-lt"/>
                <a:cs typeface="+mn-lt"/>
              </a:rPr>
              <a:t>Aggregate success/failure rates.</a:t>
            </a:r>
            <a:endParaRPr lang="en-US">
              <a:solidFill>
                <a:schemeClr val="accent3">
                  <a:lumMod val="25000"/>
                </a:schemeClr>
              </a:solidFill>
            </a:endParaRPr>
          </a:p>
        </p:txBody>
      </p:sp>
      <p:sp>
        <p:nvSpPr>
          <p:cNvPr id="16" name="Content Placeholder 4">
            <a:extLst>
              <a:ext uri="{FF2B5EF4-FFF2-40B4-BE49-F238E27FC236}">
                <a16:creationId xmlns:a16="http://schemas.microsoft.com/office/drawing/2014/main" id="{DF718572-9FAD-A443-1E2C-6BACC31E2C1C}"/>
              </a:ext>
            </a:extLst>
          </p:cNvPr>
          <p:cNvSpPr txBox="1">
            <a:spLocks/>
          </p:cNvSpPr>
          <p:nvPr/>
        </p:nvSpPr>
        <p:spPr>
          <a:xfrm>
            <a:off x="692633" y="3285580"/>
            <a:ext cx="4959499" cy="6981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400" b="1">
                <a:solidFill>
                  <a:schemeClr val="accent3">
                    <a:lumMod val="25000"/>
                  </a:schemeClr>
                </a:solidFill>
                <a:latin typeface="Abadi"/>
              </a:rPr>
              <a:t>3. Total Payload Mass for NASA (CRS)</a:t>
            </a:r>
            <a:endParaRPr lang="en-US" sz="1400" err="1">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200">
                <a:solidFill>
                  <a:schemeClr val="accent3">
                    <a:lumMod val="25000"/>
                  </a:schemeClr>
                </a:solidFill>
                <a:latin typeface="Abadi"/>
                <a:ea typeface="+mn-lt"/>
                <a:cs typeface="+mn-lt"/>
              </a:rPr>
              <a:t>Find average payload capacity for the F9 v1.1 booster.</a:t>
            </a:r>
            <a:endParaRPr lang="en-US" sz="1200">
              <a:solidFill>
                <a:schemeClr val="accent3">
                  <a:lumMod val="25000"/>
                </a:schemeClr>
              </a:solidFill>
              <a:latin typeface="Abadi"/>
              <a:ea typeface="Calibri"/>
              <a:cs typeface="Calibri"/>
            </a:endParaRPr>
          </a:p>
          <a:p>
            <a:pPr marL="0" indent="0">
              <a:lnSpc>
                <a:spcPct val="100000"/>
              </a:lnSpc>
              <a:spcBef>
                <a:spcPts val="1400"/>
              </a:spcBef>
              <a:buNone/>
            </a:pPr>
            <a:endParaRPr lang="en-US" sz="1400">
              <a:solidFill>
                <a:srgbClr val="292929"/>
              </a:solidFill>
              <a:latin typeface="Abadi"/>
              <a:ea typeface="Calibri"/>
              <a:cs typeface="Calibri"/>
            </a:endParaRPr>
          </a:p>
          <a:p>
            <a:pPr>
              <a:lnSpc>
                <a:spcPct val="100000"/>
              </a:lnSpc>
              <a:spcBef>
                <a:spcPts val="1400"/>
              </a:spcBef>
              <a:buFont typeface="Arial" panose="020B0604020202020204" pitchFamily="34" charset="0"/>
              <a:buChar char="•"/>
            </a:pPr>
            <a:endParaRPr lang="en-US" sz="1400">
              <a:solidFill>
                <a:schemeClr val="accent3">
                  <a:lumMod val="25000"/>
                </a:schemeClr>
              </a:solidFill>
              <a:latin typeface="Calibri" panose="020F0502020204030204"/>
              <a:ea typeface="Calibri"/>
              <a:cs typeface="Calibri"/>
            </a:endParaRPr>
          </a:p>
        </p:txBody>
      </p:sp>
      <p:sp>
        <p:nvSpPr>
          <p:cNvPr id="18" name="Content Placeholder 4">
            <a:extLst>
              <a:ext uri="{FF2B5EF4-FFF2-40B4-BE49-F238E27FC236}">
                <a16:creationId xmlns:a16="http://schemas.microsoft.com/office/drawing/2014/main" id="{B17A9273-09F9-5E41-7164-EE121F6189F3}"/>
              </a:ext>
            </a:extLst>
          </p:cNvPr>
          <p:cNvSpPr txBox="1">
            <a:spLocks/>
          </p:cNvSpPr>
          <p:nvPr/>
        </p:nvSpPr>
        <p:spPr>
          <a:xfrm>
            <a:off x="6871760" y="3285579"/>
            <a:ext cx="4959499" cy="6981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a:solidFill>
                  <a:schemeClr val="accent3">
                    <a:lumMod val="25000"/>
                  </a:schemeClr>
                </a:solidFill>
                <a:latin typeface="Abadi"/>
              </a:rPr>
              <a:t>8. Boosters with Max Payload Mass</a:t>
            </a:r>
          </a:p>
          <a:p>
            <a:pPr marL="971550" lvl="1" indent="-285750">
              <a:lnSpc>
                <a:spcPct val="100000"/>
              </a:lnSpc>
              <a:spcBef>
                <a:spcPts val="1400"/>
              </a:spcBef>
              <a:buFont typeface="Courier New,monospace"/>
              <a:buChar char="o"/>
            </a:pPr>
            <a:r>
              <a:rPr lang="en-US" sz="1200">
                <a:solidFill>
                  <a:schemeClr val="accent3">
                    <a:lumMod val="25000"/>
                  </a:schemeClr>
                </a:solidFill>
                <a:latin typeface="Abadi"/>
                <a:ea typeface="+mn-lt"/>
                <a:cs typeface="+mn-lt"/>
              </a:rPr>
              <a:t>Identify high-capacity boosters.</a:t>
            </a:r>
            <a:endParaRPr lang="en-US">
              <a:solidFill>
                <a:schemeClr val="accent3">
                  <a:lumMod val="25000"/>
                </a:schemeClr>
              </a:solidFill>
              <a:latin typeface="Calibri"/>
              <a:ea typeface="+mn-lt"/>
              <a:cs typeface="+mn-lt"/>
            </a:endParaRPr>
          </a:p>
        </p:txBody>
      </p:sp>
      <p:sp>
        <p:nvSpPr>
          <p:cNvPr id="19" name="Content Placeholder 4">
            <a:extLst>
              <a:ext uri="{FF2B5EF4-FFF2-40B4-BE49-F238E27FC236}">
                <a16:creationId xmlns:a16="http://schemas.microsoft.com/office/drawing/2014/main" id="{E490695E-4341-8C9C-3CDC-6BE5ACD91ED6}"/>
              </a:ext>
            </a:extLst>
          </p:cNvPr>
          <p:cNvSpPr txBox="1">
            <a:spLocks/>
          </p:cNvSpPr>
          <p:nvPr/>
        </p:nvSpPr>
        <p:spPr>
          <a:xfrm>
            <a:off x="678777" y="4241544"/>
            <a:ext cx="4959499" cy="6981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400" b="1">
                <a:solidFill>
                  <a:schemeClr val="accent3">
                    <a:lumMod val="25000"/>
                  </a:schemeClr>
                </a:solidFill>
                <a:latin typeface="Abadi"/>
              </a:rPr>
              <a:t>4. Average Payload for F9 v1.1</a:t>
            </a:r>
            <a:endParaRPr lang="en-US" sz="1400" err="1">
              <a:solidFill>
                <a:schemeClr val="accent3">
                  <a:lumMod val="25000"/>
                </a:schemeClr>
              </a:solidFill>
              <a:latin typeface="Abadi"/>
            </a:endParaRPr>
          </a:p>
          <a:p>
            <a:pPr lvl="1">
              <a:lnSpc>
                <a:spcPct val="100000"/>
              </a:lnSpc>
              <a:spcBef>
                <a:spcPts val="1400"/>
              </a:spcBef>
              <a:buFont typeface="Courier New" panose="020B0604020202020204" pitchFamily="34" charset="0"/>
              <a:buChar char="o"/>
            </a:pPr>
            <a:r>
              <a:rPr lang="en-US" sz="1200">
                <a:solidFill>
                  <a:schemeClr val="accent3">
                    <a:lumMod val="25000"/>
                  </a:schemeClr>
                </a:solidFill>
                <a:latin typeface="Abadi"/>
                <a:ea typeface="+mn-lt"/>
                <a:cs typeface="+mn-lt"/>
              </a:rPr>
              <a:t>Find average payload capacity for the F9 v1.1 booster.</a:t>
            </a:r>
            <a:endParaRPr lang="en-US" sz="1200">
              <a:solidFill>
                <a:schemeClr val="accent3">
                  <a:lumMod val="25000"/>
                </a:schemeClr>
              </a:solidFill>
              <a:latin typeface="Abadi"/>
              <a:ea typeface="Calibri"/>
              <a:cs typeface="Calibri"/>
            </a:endParaRPr>
          </a:p>
          <a:p>
            <a:pPr marL="0" indent="0">
              <a:lnSpc>
                <a:spcPct val="100000"/>
              </a:lnSpc>
              <a:spcBef>
                <a:spcPts val="1400"/>
              </a:spcBef>
              <a:buNone/>
            </a:pPr>
            <a:endParaRPr lang="en-US" sz="1400">
              <a:solidFill>
                <a:srgbClr val="292929"/>
              </a:solidFill>
              <a:latin typeface="Abadi"/>
              <a:ea typeface="Calibri"/>
              <a:cs typeface="Calibri"/>
            </a:endParaRPr>
          </a:p>
          <a:p>
            <a:pPr>
              <a:lnSpc>
                <a:spcPct val="100000"/>
              </a:lnSpc>
              <a:spcBef>
                <a:spcPts val="1400"/>
              </a:spcBef>
              <a:buFont typeface="Arial" panose="020B0604020202020204" pitchFamily="34" charset="0"/>
              <a:buChar char="•"/>
            </a:pPr>
            <a:endParaRPr lang="en-US" sz="1400">
              <a:solidFill>
                <a:schemeClr val="accent3">
                  <a:lumMod val="25000"/>
                </a:schemeClr>
              </a:solidFill>
              <a:latin typeface="Calibri" panose="020F0502020204030204"/>
              <a:ea typeface="Calibri"/>
              <a:cs typeface="Calibri"/>
            </a:endParaRPr>
          </a:p>
        </p:txBody>
      </p:sp>
      <p:sp>
        <p:nvSpPr>
          <p:cNvPr id="2" name="Content Placeholder 4">
            <a:extLst>
              <a:ext uri="{FF2B5EF4-FFF2-40B4-BE49-F238E27FC236}">
                <a16:creationId xmlns:a16="http://schemas.microsoft.com/office/drawing/2014/main" id="{088C611C-0C81-3660-1705-E5572CC3A4CD}"/>
              </a:ext>
            </a:extLst>
          </p:cNvPr>
          <p:cNvSpPr txBox="1">
            <a:spLocks/>
          </p:cNvSpPr>
          <p:nvPr/>
        </p:nvSpPr>
        <p:spPr>
          <a:xfrm>
            <a:off x="6857906" y="4241542"/>
            <a:ext cx="4959499" cy="6981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a:solidFill>
                  <a:schemeClr val="accent3">
                    <a:lumMod val="25000"/>
                  </a:schemeClr>
                </a:solidFill>
                <a:latin typeface="Abadi"/>
              </a:rPr>
              <a:t>9. 2015 Drone Ship Failures by Month</a:t>
            </a:r>
            <a:endParaRPr lang="en-US">
              <a:solidFill>
                <a:schemeClr val="accent3">
                  <a:lumMod val="25000"/>
                </a:schemeClr>
              </a:solidFill>
              <a:latin typeface="Calibri" panose="020F0502020204030204"/>
              <a:ea typeface="Calibri" panose="020F0502020204030204"/>
              <a:cs typeface="Calibri" panose="020F0502020204030204"/>
            </a:endParaRPr>
          </a:p>
          <a:p>
            <a:pPr marL="971550" indent="-285750">
              <a:lnSpc>
                <a:spcPct val="100000"/>
              </a:lnSpc>
              <a:spcBef>
                <a:spcPts val="1400"/>
              </a:spcBef>
              <a:buFont typeface="Courier New,monospace"/>
              <a:buChar char="o"/>
            </a:pPr>
            <a:r>
              <a:rPr lang="en-US" sz="1200">
                <a:solidFill>
                  <a:schemeClr val="accent3">
                    <a:lumMod val="25000"/>
                  </a:schemeClr>
                </a:solidFill>
                <a:latin typeface="Abadi"/>
                <a:ea typeface="+mn-lt"/>
                <a:cs typeface="+mn-lt"/>
              </a:rPr>
              <a:t>Analyze temporal trends in failures.</a:t>
            </a:r>
            <a:br>
              <a:rPr lang="en-US"/>
            </a:br>
            <a:endParaRPr lang="en-US">
              <a:ea typeface="Calibri" panose="020F0502020204030204"/>
              <a:cs typeface="Calibri" panose="020F0502020204030204"/>
            </a:endParaRPr>
          </a:p>
        </p:txBody>
      </p:sp>
      <p:sp>
        <p:nvSpPr>
          <p:cNvPr id="5" name="Content Placeholder 4">
            <a:extLst>
              <a:ext uri="{FF2B5EF4-FFF2-40B4-BE49-F238E27FC236}">
                <a16:creationId xmlns:a16="http://schemas.microsoft.com/office/drawing/2014/main" id="{8CF6515D-C4FB-B848-F44C-040DC5DF4D9C}"/>
              </a:ext>
            </a:extLst>
          </p:cNvPr>
          <p:cNvSpPr txBox="1">
            <a:spLocks/>
          </p:cNvSpPr>
          <p:nvPr/>
        </p:nvSpPr>
        <p:spPr>
          <a:xfrm>
            <a:off x="6857906" y="5225214"/>
            <a:ext cx="4959499" cy="6981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a:solidFill>
                  <a:schemeClr val="accent3">
                    <a:lumMod val="25000"/>
                  </a:schemeClr>
                </a:solidFill>
                <a:latin typeface="Abadi"/>
              </a:rPr>
              <a:t>10. Landing Outcomes Ranking (2010–2017)</a:t>
            </a:r>
            <a:endParaRPr lang="en-US">
              <a:solidFill>
                <a:schemeClr val="accent3">
                  <a:lumMod val="25000"/>
                </a:schemeClr>
              </a:solidFill>
              <a:latin typeface="Calibri" panose="020F0502020204030204"/>
              <a:ea typeface="Calibri" panose="020F0502020204030204"/>
              <a:cs typeface="Calibri" panose="020F0502020204030204"/>
            </a:endParaRPr>
          </a:p>
          <a:p>
            <a:pPr marL="971550" lvl="1" indent="-285750">
              <a:lnSpc>
                <a:spcPct val="100000"/>
              </a:lnSpc>
              <a:spcBef>
                <a:spcPts val="1400"/>
              </a:spcBef>
              <a:buFont typeface="Courier New,monospace"/>
              <a:buChar char="o"/>
            </a:pPr>
            <a:r>
              <a:rPr lang="en-US" sz="1200">
                <a:solidFill>
                  <a:schemeClr val="accent3">
                    <a:lumMod val="25000"/>
                  </a:schemeClr>
                </a:solidFill>
                <a:latin typeface="Abadi"/>
                <a:ea typeface="+mn-lt"/>
                <a:cs typeface="+mn-lt"/>
              </a:rPr>
              <a:t>Compare landing success rates over a 7-year period.</a:t>
            </a:r>
            <a:endParaRPr lang="en-US">
              <a:solidFill>
                <a:schemeClr val="accent3">
                  <a:lumMod val="25000"/>
                </a:schemeClr>
              </a:solidFill>
              <a:latin typeface="Calibri"/>
              <a:ea typeface="+mn-lt"/>
              <a:cs typeface="+mn-lt"/>
            </a:endParaRPr>
          </a:p>
        </p:txBody>
      </p:sp>
      <p:sp>
        <p:nvSpPr>
          <p:cNvPr id="9" name="Content Placeholder 4">
            <a:extLst>
              <a:ext uri="{FF2B5EF4-FFF2-40B4-BE49-F238E27FC236}">
                <a16:creationId xmlns:a16="http://schemas.microsoft.com/office/drawing/2014/main" id="{4ADD04E9-9C27-FE76-2BA4-4D1520AD5EB5}"/>
              </a:ext>
            </a:extLst>
          </p:cNvPr>
          <p:cNvSpPr txBox="1">
            <a:spLocks/>
          </p:cNvSpPr>
          <p:nvPr/>
        </p:nvSpPr>
        <p:spPr>
          <a:xfrm>
            <a:off x="775758" y="6222743"/>
            <a:ext cx="8838771" cy="3933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400">
                <a:solidFill>
                  <a:srgbClr val="0948CB"/>
                </a:solidFill>
                <a:ea typeface="+mn-lt"/>
                <a:cs typeface="+mn-lt"/>
              </a:rPr>
              <a:t>https://github.com/dioufra/IBM_data_science_capstone/blob/main/jupyter-labs-eda-sql-coursera_sqllite.ipynb</a:t>
            </a:r>
            <a:endParaRPr lang="en-US"/>
          </a:p>
        </p:txBody>
      </p:sp>
      <p:cxnSp>
        <p:nvCxnSpPr>
          <p:cNvPr id="13" name="Straight Arrow Connector 12">
            <a:extLst>
              <a:ext uri="{FF2B5EF4-FFF2-40B4-BE49-F238E27FC236}">
                <a16:creationId xmlns:a16="http://schemas.microsoft.com/office/drawing/2014/main" id="{0271F5B7-D37A-3088-30AE-9875E7D9D3B7}"/>
              </a:ext>
            </a:extLst>
          </p:cNvPr>
          <p:cNvCxnSpPr/>
          <p:nvPr/>
        </p:nvCxnSpPr>
        <p:spPr>
          <a:xfrm>
            <a:off x="6165271" y="1579418"/>
            <a:ext cx="1" cy="4239490"/>
          </a:xfrm>
          <a:prstGeom prst="straightConnector1">
            <a:avLst/>
          </a:prstGeom>
          <a:ln>
            <a:solidFill>
              <a:srgbClr val="1C7D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4345" y="1874792"/>
            <a:ext cx="10515600" cy="4351338"/>
          </a:xfrm>
          <a:prstGeom prst="rect">
            <a:avLst/>
          </a:prstGeom>
        </p:spPr>
        <p:txBody>
          <a:bodyPr lIns="91440" tIns="45720" rIns="91440" bIns="45720" anchor="t">
            <a:noAutofit/>
          </a:bodyPr>
          <a:lstStyle/>
          <a:p>
            <a:pPr>
              <a:lnSpc>
                <a:spcPct val="80000"/>
              </a:lnSpc>
              <a:spcBef>
                <a:spcPts val="1400"/>
              </a:spcBef>
            </a:pPr>
            <a:r>
              <a:rPr lang="en-US" sz="1400" b="1">
                <a:solidFill>
                  <a:schemeClr val="accent3">
                    <a:lumMod val="25000"/>
                  </a:schemeClr>
                </a:solidFill>
                <a:latin typeface="Abadi"/>
                <a:ea typeface="+mn-lt"/>
                <a:cs typeface="+mn-lt"/>
              </a:rPr>
              <a:t>Launch Site Markers</a:t>
            </a:r>
            <a:endParaRPr lang="en-US" sz="1400" b="1">
              <a:solidFill>
                <a:schemeClr val="accent3">
                  <a:lumMod val="25000"/>
                </a:schemeClr>
              </a:solidFill>
              <a:latin typeface="Abadi"/>
              <a:ea typeface="Calibri"/>
              <a:cs typeface="Calibri"/>
            </a:endParaRPr>
          </a:p>
          <a:p>
            <a:pPr lvl="1" indent="-285750">
              <a:lnSpc>
                <a:spcPct val="80000"/>
              </a:lnSpc>
              <a:spcBef>
                <a:spcPts val="1400"/>
              </a:spcBef>
            </a:pPr>
            <a:r>
              <a:rPr lang="en-US" sz="1200">
                <a:solidFill>
                  <a:srgbClr val="292929"/>
                </a:solidFill>
                <a:latin typeface="Abadi"/>
                <a:ea typeface="+mn-lt"/>
                <a:cs typeface="+mn-lt"/>
              </a:rPr>
              <a:t>Added circles (radius: 1000m) and labeled markers to highlight SpaceX launch sites.</a:t>
            </a:r>
            <a:endParaRPr lang="en-US" sz="1200">
              <a:ea typeface="Calibri"/>
              <a:cs typeface="Calibri"/>
            </a:endParaRPr>
          </a:p>
          <a:p>
            <a:pPr>
              <a:lnSpc>
                <a:spcPct val="80000"/>
              </a:lnSpc>
              <a:spcBef>
                <a:spcPts val="1400"/>
              </a:spcBef>
            </a:pPr>
            <a:r>
              <a:rPr lang="en-US" sz="1400" b="1">
                <a:solidFill>
                  <a:srgbClr val="292929"/>
                </a:solidFill>
                <a:latin typeface="Abadi"/>
                <a:ea typeface="+mn-lt"/>
                <a:cs typeface="+mn-lt"/>
              </a:rPr>
              <a:t>Success/Failure Visualization</a:t>
            </a:r>
            <a:endParaRPr lang="en-US" sz="1400" b="1">
              <a:ea typeface="Calibri"/>
              <a:cs typeface="Calibri"/>
            </a:endParaRPr>
          </a:p>
          <a:p>
            <a:pPr lvl="1" indent="-285750">
              <a:lnSpc>
                <a:spcPct val="80000"/>
              </a:lnSpc>
              <a:spcBef>
                <a:spcPts val="1400"/>
              </a:spcBef>
            </a:pPr>
            <a:r>
              <a:rPr lang="en-US" sz="1200">
                <a:solidFill>
                  <a:srgbClr val="292929"/>
                </a:solidFill>
                <a:latin typeface="Abadi"/>
                <a:ea typeface="+mn-lt"/>
                <a:cs typeface="+mn-lt"/>
              </a:rPr>
              <a:t>Used MarkerCluster with color-coded markers (green = success, red = failure) to show launch outcomes.</a:t>
            </a:r>
            <a:endParaRPr lang="en-US" sz="1200">
              <a:ea typeface="Calibri"/>
              <a:cs typeface="Calibri"/>
            </a:endParaRPr>
          </a:p>
          <a:p>
            <a:pPr>
              <a:lnSpc>
                <a:spcPct val="80000"/>
              </a:lnSpc>
              <a:spcBef>
                <a:spcPts val="1400"/>
              </a:spcBef>
            </a:pPr>
            <a:r>
              <a:rPr lang="en-US" sz="1400" b="1">
                <a:solidFill>
                  <a:srgbClr val="292929"/>
                </a:solidFill>
                <a:latin typeface="Abadi"/>
                <a:ea typeface="+mn-lt"/>
                <a:cs typeface="+mn-lt"/>
              </a:rPr>
              <a:t>Proximity Analysis</a:t>
            </a:r>
            <a:endParaRPr lang="en-US" sz="1400" b="1">
              <a:ea typeface="Calibri"/>
              <a:cs typeface="Calibri"/>
            </a:endParaRPr>
          </a:p>
          <a:p>
            <a:pPr lvl="1" indent="-285750">
              <a:lnSpc>
                <a:spcPct val="80000"/>
              </a:lnSpc>
              <a:spcBef>
                <a:spcPts val="1400"/>
              </a:spcBef>
            </a:pPr>
            <a:r>
              <a:rPr lang="en-US" sz="1200">
                <a:solidFill>
                  <a:srgbClr val="292929"/>
                </a:solidFill>
                <a:latin typeface="Abadi"/>
                <a:ea typeface="+mn-lt"/>
                <a:cs typeface="+mn-lt"/>
              </a:rPr>
              <a:t>Calculated distances to coastline, highways, railways, and cities.</a:t>
            </a:r>
            <a:endParaRPr lang="en-US" sz="1200">
              <a:ea typeface="Calibri"/>
              <a:cs typeface="Calibri"/>
            </a:endParaRPr>
          </a:p>
          <a:p>
            <a:pPr lvl="1" indent="-285750">
              <a:lnSpc>
                <a:spcPct val="80000"/>
              </a:lnSpc>
              <a:spcBef>
                <a:spcPts val="1400"/>
              </a:spcBef>
            </a:pPr>
            <a:r>
              <a:rPr lang="en-US" sz="1200">
                <a:solidFill>
                  <a:srgbClr val="292929"/>
                </a:solidFill>
                <a:latin typeface="Abadi"/>
                <a:ea typeface="+mn-lt"/>
                <a:cs typeface="+mn-lt"/>
              </a:rPr>
              <a:t>Added distance markers and connecting lines for spatial context.</a:t>
            </a:r>
            <a:endParaRPr lang="en-US" sz="1200">
              <a:ea typeface="Calibri"/>
              <a:cs typeface="Calibri"/>
            </a:endParaRPr>
          </a:p>
          <a:p>
            <a:pPr>
              <a:lnSpc>
                <a:spcPct val="80000"/>
              </a:lnSpc>
              <a:spcBef>
                <a:spcPts val="1400"/>
              </a:spcBef>
            </a:pPr>
            <a:r>
              <a:rPr lang="en-US" sz="1400" b="1">
                <a:solidFill>
                  <a:srgbClr val="292929"/>
                </a:solidFill>
                <a:latin typeface="Abadi"/>
                <a:ea typeface="+mn-lt"/>
                <a:cs typeface="+mn-lt"/>
              </a:rPr>
              <a:t>Purpose: </a:t>
            </a:r>
            <a:r>
              <a:rPr lang="en-US" sz="1400">
                <a:solidFill>
                  <a:srgbClr val="292929"/>
                </a:solidFill>
                <a:latin typeface="Abadi"/>
                <a:ea typeface="+mn-lt"/>
                <a:cs typeface="+mn-lt"/>
              </a:rPr>
              <a:t>To analyze launch site locations, success patterns, and logistical relationships with nearby infrastructure.</a:t>
            </a:r>
            <a:endParaRPr lang="en-US" sz="1400">
              <a:ea typeface="Calibri"/>
              <a:cs typeface="Calibri"/>
            </a:endParaRPr>
          </a:p>
          <a:p>
            <a:pPr marL="0" indent="0">
              <a:lnSpc>
                <a:spcPct val="80000"/>
              </a:lnSpc>
              <a:spcBef>
                <a:spcPts val="1400"/>
              </a:spcBef>
              <a:buNone/>
            </a:pPr>
            <a:endParaRPr lang="en-US" sz="2200">
              <a:solidFill>
                <a:schemeClr val="accent3">
                  <a:lumMod val="25000"/>
                </a:schemeClr>
              </a:solidFill>
              <a:latin typeface="Abadi"/>
              <a:ea typeface="Calibri"/>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2" name="TextBox 1">
            <a:extLst>
              <a:ext uri="{FF2B5EF4-FFF2-40B4-BE49-F238E27FC236}">
                <a16:creationId xmlns:a16="http://schemas.microsoft.com/office/drawing/2014/main" id="{4233FDE0-6D15-54A0-D034-3E55760E4E66}"/>
              </a:ext>
            </a:extLst>
          </p:cNvPr>
          <p:cNvSpPr txBox="1"/>
          <p:nvPr/>
        </p:nvSpPr>
        <p:spPr>
          <a:xfrm>
            <a:off x="943155" y="5486400"/>
            <a:ext cx="105357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948CB"/>
                </a:solidFill>
              </a:rPr>
              <a:t>https://github.com/dioufra/IBM_data_science_capstone/blob/main/lab_jupyter_launch_site_location.ipynb</a:t>
            </a:r>
            <a:endParaRPr lang="en-US" sz="1400">
              <a:solidFill>
                <a:srgbClr val="0948CB"/>
              </a:solidFill>
              <a:ea typeface="Calibri"/>
              <a:cs typeface="Calibri"/>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7437"/>
            <a:ext cx="5035046" cy="4588956"/>
          </a:xfrm>
          <a:prstGeom prst="rect">
            <a:avLst/>
          </a:prstGeom>
        </p:spPr>
        <p:txBody>
          <a:bodyPr vert="horz" lIns="91440" tIns="45720" rIns="91440" bIns="45720" rtlCol="0" anchor="t">
            <a:noAutofit/>
          </a:bodyPr>
          <a:lstStyle/>
          <a:p>
            <a:pPr>
              <a:lnSpc>
                <a:spcPct val="80000"/>
              </a:lnSpc>
            </a:pPr>
            <a:r>
              <a:rPr lang="en-US" sz="1600" b="1">
                <a:solidFill>
                  <a:schemeClr val="accent3">
                    <a:lumMod val="25000"/>
                  </a:schemeClr>
                </a:solidFill>
                <a:latin typeface="Abadi"/>
              </a:rPr>
              <a:t>1. Interactive Components</a:t>
            </a:r>
          </a:p>
          <a:p>
            <a:pPr lvl="1">
              <a:lnSpc>
                <a:spcPct val="80000"/>
              </a:lnSpc>
              <a:spcBef>
                <a:spcPts val="1400"/>
              </a:spcBef>
              <a:buFont typeface="Courier New" panose="020B0604020202020204" pitchFamily="34" charset="0"/>
              <a:buChar char="o"/>
            </a:pPr>
            <a:r>
              <a:rPr lang="en-US" sz="1400">
                <a:solidFill>
                  <a:srgbClr val="0B49CB"/>
                </a:solidFill>
                <a:latin typeface="Abadi"/>
              </a:rPr>
              <a:t>Dropdown Menu:</a:t>
            </a:r>
          </a:p>
          <a:p>
            <a:pPr lvl="2">
              <a:lnSpc>
                <a:spcPct val="80000"/>
              </a:lnSpc>
              <a:spcBef>
                <a:spcPts val="1400"/>
              </a:spcBef>
              <a:buFont typeface="Wingdings" panose="020B0604020202020204" pitchFamily="34" charset="0"/>
              <a:buChar char="§"/>
            </a:pPr>
            <a:r>
              <a:rPr lang="en-US" sz="1200">
                <a:solidFill>
                  <a:schemeClr val="accent3">
                    <a:lumMod val="25000"/>
                  </a:schemeClr>
                </a:solidFill>
                <a:latin typeface="Abadi"/>
                <a:ea typeface="Calibri"/>
                <a:cs typeface="Calibri"/>
              </a:rPr>
              <a:t>Allows selection of specific launch sites or "All Sites" </a:t>
            </a:r>
          </a:p>
          <a:p>
            <a:pPr lvl="2">
              <a:lnSpc>
                <a:spcPct val="80000"/>
              </a:lnSpc>
              <a:spcBef>
                <a:spcPts val="1400"/>
              </a:spcBef>
              <a:buFont typeface="Wingdings" panose="020B0604020202020204" pitchFamily="34" charset="0"/>
              <a:buChar char="§"/>
            </a:pPr>
            <a:r>
              <a:rPr lang="en-US" sz="1200">
                <a:solidFill>
                  <a:schemeClr val="accent3">
                    <a:lumMod val="25000"/>
                  </a:schemeClr>
                </a:solidFill>
                <a:latin typeface="Abadi"/>
                <a:ea typeface="Calibri"/>
                <a:cs typeface="Calibri"/>
              </a:rPr>
              <a:t>filter data dynamically.</a:t>
            </a:r>
            <a:endParaRPr lang="en-US">
              <a:solidFill>
                <a:schemeClr val="accent3">
                  <a:lumMod val="25000"/>
                </a:schemeClr>
              </a:solidFill>
            </a:endParaRPr>
          </a:p>
          <a:p>
            <a:pPr lvl="1">
              <a:lnSpc>
                <a:spcPct val="80000"/>
              </a:lnSpc>
              <a:spcBef>
                <a:spcPts val="1400"/>
              </a:spcBef>
              <a:buFont typeface="Courier New" panose="020B0604020202020204" pitchFamily="34" charset="0"/>
              <a:buChar char="o"/>
            </a:pPr>
            <a:r>
              <a:rPr lang="en-US" sz="1400">
                <a:solidFill>
                  <a:srgbClr val="0B49CB"/>
                </a:solidFill>
                <a:latin typeface="Abadi"/>
              </a:rPr>
              <a:t>Payload Range Slider:</a:t>
            </a:r>
          </a:p>
          <a:p>
            <a:pPr lvl="2">
              <a:lnSpc>
                <a:spcPct val="80000"/>
              </a:lnSpc>
              <a:spcBef>
                <a:spcPts val="1400"/>
              </a:spcBef>
              <a:buFont typeface="Wingdings" panose="020B0604020202020204" pitchFamily="34" charset="0"/>
              <a:buChar char="§"/>
            </a:pPr>
            <a:r>
              <a:rPr lang="en-US" sz="1200">
                <a:solidFill>
                  <a:schemeClr val="accent3">
                    <a:lumMod val="25000"/>
                  </a:schemeClr>
                </a:solidFill>
                <a:latin typeface="Abadi"/>
              </a:rPr>
              <a:t>Adjusts the payload mass range (0–10,000 kg) </a:t>
            </a:r>
          </a:p>
          <a:p>
            <a:pPr lvl="2">
              <a:lnSpc>
                <a:spcPct val="80000"/>
              </a:lnSpc>
              <a:spcBef>
                <a:spcPts val="1400"/>
              </a:spcBef>
              <a:buFont typeface="Wingdings" panose="020B0604020202020204" pitchFamily="34" charset="0"/>
              <a:buChar char="§"/>
            </a:pPr>
            <a:r>
              <a:rPr lang="en-US" sz="1200">
                <a:solidFill>
                  <a:schemeClr val="accent3">
                    <a:lumMod val="25000"/>
                  </a:schemeClr>
                </a:solidFill>
                <a:latin typeface="Abadi"/>
              </a:rPr>
              <a:t>analyze success rates by payload weight.</a:t>
            </a:r>
            <a:endParaRPr lang="en-US">
              <a:solidFill>
                <a:schemeClr val="accent3">
                  <a:lumMod val="25000"/>
                </a:schemeClr>
              </a:solidFill>
            </a:endParaRPr>
          </a:p>
          <a:p>
            <a:pPr>
              <a:lnSpc>
                <a:spcPct val="80000"/>
              </a:lnSpc>
            </a:pPr>
            <a:r>
              <a:rPr lang="en-US" sz="1600" b="1">
                <a:solidFill>
                  <a:schemeClr val="accent3">
                    <a:lumMod val="25000"/>
                  </a:schemeClr>
                </a:solidFill>
                <a:latin typeface="Abadi"/>
              </a:rPr>
              <a:t>2. Visualizations</a:t>
            </a:r>
          </a:p>
          <a:p>
            <a:pPr lvl="1">
              <a:lnSpc>
                <a:spcPct val="80000"/>
              </a:lnSpc>
              <a:spcBef>
                <a:spcPts val="1400"/>
              </a:spcBef>
              <a:buFont typeface="Courier New" panose="020B0604020202020204" pitchFamily="34" charset="0"/>
              <a:buChar char="o"/>
            </a:pPr>
            <a:r>
              <a:rPr lang="en-US" sz="1400">
                <a:solidFill>
                  <a:srgbClr val="0B49CB"/>
                </a:solidFill>
                <a:latin typeface="Abadi"/>
              </a:rPr>
              <a:t>Pie Chart:</a:t>
            </a:r>
          </a:p>
          <a:p>
            <a:pPr lvl="2">
              <a:lnSpc>
                <a:spcPct val="80000"/>
              </a:lnSpc>
              <a:spcBef>
                <a:spcPts val="1400"/>
              </a:spcBef>
              <a:buFont typeface="Wingdings" panose="020B0604020202020204" pitchFamily="34" charset="0"/>
              <a:buChar char="§"/>
            </a:pPr>
            <a:r>
              <a:rPr lang="en-US" sz="1050">
                <a:solidFill>
                  <a:schemeClr val="accent3">
                    <a:lumMod val="25000"/>
                  </a:schemeClr>
                </a:solidFill>
                <a:latin typeface="Abadi"/>
              </a:rPr>
              <a:t>Shows success vs. failure rates </a:t>
            </a:r>
          </a:p>
          <a:p>
            <a:pPr lvl="2">
              <a:lnSpc>
                <a:spcPct val="80000"/>
              </a:lnSpc>
              <a:spcBef>
                <a:spcPts val="1400"/>
              </a:spcBef>
              <a:buFont typeface="Wingdings" panose="020B0604020202020204" pitchFamily="34" charset="0"/>
              <a:buChar char="§"/>
            </a:pPr>
            <a:r>
              <a:rPr lang="en-US" sz="1050">
                <a:solidFill>
                  <a:schemeClr val="accent3">
                    <a:lumMod val="25000"/>
                  </a:schemeClr>
                </a:solidFill>
                <a:latin typeface="Abadi"/>
              </a:rPr>
              <a:t>For all launch sites or single selected site</a:t>
            </a:r>
          </a:p>
          <a:p>
            <a:pPr lvl="1">
              <a:lnSpc>
                <a:spcPct val="80000"/>
              </a:lnSpc>
              <a:spcBef>
                <a:spcPts val="1400"/>
              </a:spcBef>
              <a:buFont typeface="Courier New" panose="020B0604020202020204" pitchFamily="34" charset="0"/>
              <a:buChar char="o"/>
            </a:pPr>
            <a:r>
              <a:rPr lang="en-US" sz="1400">
                <a:solidFill>
                  <a:srgbClr val="0B49CB"/>
                </a:solidFill>
                <a:latin typeface="Abadi"/>
              </a:rPr>
              <a:t>Scatter Plot:</a:t>
            </a:r>
            <a:endParaRPr lang="en-US" sz="1400">
              <a:solidFill>
                <a:srgbClr val="0B49CB"/>
              </a:solidFill>
              <a:ea typeface="Calibri"/>
              <a:cs typeface="Calibri"/>
            </a:endParaRPr>
          </a:p>
          <a:p>
            <a:pPr lvl="2">
              <a:lnSpc>
                <a:spcPct val="80000"/>
              </a:lnSpc>
              <a:spcBef>
                <a:spcPts val="1400"/>
              </a:spcBef>
              <a:buFont typeface="Wingdings" panose="020B0604020202020204" pitchFamily="34" charset="0"/>
              <a:buChar char="§"/>
            </a:pPr>
            <a:r>
              <a:rPr lang="en-US" sz="1050">
                <a:solidFill>
                  <a:schemeClr val="accent3">
                    <a:lumMod val="25000"/>
                  </a:schemeClr>
                </a:solidFill>
                <a:latin typeface="Abadi"/>
              </a:rPr>
              <a:t>Displays correlation between payload mass and launch success,</a:t>
            </a:r>
            <a:endParaRPr lang="en-US" sz="1050">
              <a:solidFill>
                <a:schemeClr val="accent3">
                  <a:lumMod val="25000"/>
                </a:schemeClr>
              </a:solidFill>
              <a:latin typeface="Abadi"/>
              <a:ea typeface="Calibri"/>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Plotly Dash</a:t>
            </a:r>
          </a:p>
        </p:txBody>
      </p:sp>
      <p:sp>
        <p:nvSpPr>
          <p:cNvPr id="6" name="Content Placeholder 4">
            <a:extLst>
              <a:ext uri="{FF2B5EF4-FFF2-40B4-BE49-F238E27FC236}">
                <a16:creationId xmlns:a16="http://schemas.microsoft.com/office/drawing/2014/main" id="{76DFA789-A63E-F04B-D901-9F4EF6CB04B3}"/>
              </a:ext>
            </a:extLst>
          </p:cNvPr>
          <p:cNvSpPr txBox="1">
            <a:spLocks/>
          </p:cNvSpPr>
          <p:nvPr/>
        </p:nvSpPr>
        <p:spPr>
          <a:xfrm>
            <a:off x="6533502" y="1091072"/>
            <a:ext cx="5658498" cy="267703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80000"/>
              </a:lnSpc>
              <a:spcBef>
                <a:spcPts val="1400"/>
              </a:spcBef>
              <a:buNone/>
            </a:pPr>
            <a:endParaRPr lang="en-US" sz="1800">
              <a:solidFill>
                <a:schemeClr val="accent3">
                  <a:lumMod val="25000"/>
                </a:schemeClr>
              </a:solidFill>
              <a:latin typeface="Abadi"/>
            </a:endParaRPr>
          </a:p>
          <a:p>
            <a:pPr marL="0" indent="0">
              <a:lnSpc>
                <a:spcPct val="80000"/>
              </a:lnSpc>
              <a:buNone/>
            </a:pPr>
            <a:r>
              <a:rPr lang="en-US" sz="1400" b="1">
                <a:solidFill>
                  <a:schemeClr val="accent3">
                    <a:lumMod val="25000"/>
                  </a:schemeClr>
                </a:solidFill>
                <a:latin typeface="Abadi"/>
              </a:rPr>
              <a:t>Why These Elements Were Added</a:t>
            </a:r>
            <a:endParaRPr lang="en-US" b="1">
              <a:solidFill>
                <a:schemeClr val="accent3">
                  <a:lumMod val="25000"/>
                </a:schemeClr>
              </a:solidFill>
              <a:ea typeface="Calibri"/>
              <a:cs typeface="Calibri"/>
            </a:endParaRPr>
          </a:p>
          <a:p>
            <a:pPr lvl="1">
              <a:lnSpc>
                <a:spcPct val="80000"/>
              </a:lnSpc>
              <a:spcBef>
                <a:spcPts val="1400"/>
              </a:spcBef>
              <a:buFont typeface="Courier New,monospace" panose="020B0604020202020204" pitchFamily="34" charset="0"/>
              <a:buChar char="o"/>
            </a:pPr>
            <a:r>
              <a:rPr lang="en-US" sz="1400">
                <a:solidFill>
                  <a:srgbClr val="0B49CB"/>
                </a:solidFill>
                <a:latin typeface="Abadi"/>
              </a:rPr>
              <a:t>Dropdown &amp; Pie Chart:</a:t>
            </a:r>
          </a:p>
          <a:p>
            <a:pPr lvl="2">
              <a:lnSpc>
                <a:spcPct val="80000"/>
              </a:lnSpc>
              <a:spcBef>
                <a:spcPts val="1400"/>
              </a:spcBef>
              <a:buFont typeface="Wingdings,Sans-Serif" panose="020B0604020202020204" pitchFamily="34" charset="0"/>
              <a:buChar char="§"/>
            </a:pPr>
            <a:r>
              <a:rPr lang="en-US" sz="1200">
                <a:solidFill>
                  <a:schemeClr val="accent3">
                    <a:lumMod val="25000"/>
                  </a:schemeClr>
                </a:solidFill>
                <a:latin typeface="Abadi"/>
              </a:rPr>
              <a:t>Quickly compare success rates across sites </a:t>
            </a:r>
          </a:p>
          <a:p>
            <a:pPr lvl="2">
              <a:lnSpc>
                <a:spcPct val="80000"/>
              </a:lnSpc>
              <a:spcBef>
                <a:spcPts val="1400"/>
              </a:spcBef>
              <a:buFont typeface="Wingdings,Sans-Serif" panose="020B0604020202020204" pitchFamily="34" charset="0"/>
              <a:buChar char="§"/>
            </a:pPr>
            <a:r>
              <a:rPr lang="en-US" sz="1200">
                <a:solidFill>
                  <a:schemeClr val="accent3">
                    <a:lumMod val="25000"/>
                  </a:schemeClr>
                </a:solidFill>
                <a:latin typeface="Abadi"/>
              </a:rPr>
              <a:t>Or look into a single site’s performance.</a:t>
            </a:r>
            <a:endParaRPr lang="en-US">
              <a:solidFill>
                <a:schemeClr val="accent3">
                  <a:lumMod val="25000"/>
                </a:schemeClr>
              </a:solidFill>
            </a:endParaRPr>
          </a:p>
          <a:p>
            <a:pPr lvl="1">
              <a:lnSpc>
                <a:spcPct val="80000"/>
              </a:lnSpc>
              <a:spcBef>
                <a:spcPts val="1400"/>
              </a:spcBef>
              <a:buFont typeface="Courier New,monospace" panose="020B0604020202020204" pitchFamily="34" charset="0"/>
              <a:buChar char="o"/>
            </a:pPr>
            <a:r>
              <a:rPr lang="en-US" sz="1400">
                <a:solidFill>
                  <a:srgbClr val="0B49CB"/>
                </a:solidFill>
                <a:latin typeface="Abadi"/>
              </a:rPr>
              <a:t>Payload Slider &amp; Scatter Plot:</a:t>
            </a:r>
          </a:p>
          <a:p>
            <a:pPr lvl="2">
              <a:lnSpc>
                <a:spcPct val="80000"/>
              </a:lnSpc>
              <a:spcBef>
                <a:spcPts val="1400"/>
              </a:spcBef>
              <a:buFont typeface="Wingdings,Sans-Serif" panose="020B0604020202020204" pitchFamily="34" charset="0"/>
              <a:buChar char="§"/>
            </a:pPr>
            <a:r>
              <a:rPr lang="en-US" sz="1200">
                <a:solidFill>
                  <a:schemeClr val="accent3">
                    <a:lumMod val="25000"/>
                  </a:schemeClr>
                </a:solidFill>
                <a:latin typeface="Abadi"/>
              </a:rPr>
              <a:t>Investigate impact of heavier payloads on success rates </a:t>
            </a:r>
          </a:p>
          <a:p>
            <a:pPr lvl="2">
              <a:lnSpc>
                <a:spcPct val="80000"/>
              </a:lnSpc>
              <a:spcBef>
                <a:spcPts val="1400"/>
              </a:spcBef>
              <a:buFont typeface="Wingdings,Sans-Serif" panose="020B0604020202020204" pitchFamily="34" charset="0"/>
              <a:buChar char="§"/>
            </a:pPr>
            <a:r>
              <a:rPr lang="en-US" sz="1200">
                <a:solidFill>
                  <a:schemeClr val="accent3">
                    <a:lumMod val="25000"/>
                  </a:schemeClr>
                </a:solidFill>
                <a:latin typeface="Abadi"/>
              </a:rPr>
              <a:t>And how booster versions perform.</a:t>
            </a:r>
            <a:endParaRPr lang="en-US">
              <a:solidFill>
                <a:schemeClr val="accent3">
                  <a:lumMod val="25000"/>
                </a:schemeClr>
              </a:solidFill>
            </a:endParaRPr>
          </a:p>
          <a:p>
            <a:pPr>
              <a:lnSpc>
                <a:spcPct val="80000"/>
              </a:lnSpc>
            </a:pPr>
            <a:endParaRPr lang="en-US" sz="1800">
              <a:solidFill>
                <a:srgbClr val="292929"/>
              </a:solidFill>
              <a:latin typeface="Abadi"/>
              <a:ea typeface="Calibri"/>
              <a:cs typeface="Calibri"/>
            </a:endParaRPr>
          </a:p>
        </p:txBody>
      </p:sp>
      <p:sp>
        <p:nvSpPr>
          <p:cNvPr id="8" name="TextBox 7">
            <a:extLst>
              <a:ext uri="{FF2B5EF4-FFF2-40B4-BE49-F238E27FC236}">
                <a16:creationId xmlns:a16="http://schemas.microsoft.com/office/drawing/2014/main" id="{278480F9-ED13-2EB5-F721-250267A1FF95}"/>
              </a:ext>
            </a:extLst>
          </p:cNvPr>
          <p:cNvSpPr txBox="1"/>
          <p:nvPr/>
        </p:nvSpPr>
        <p:spPr>
          <a:xfrm>
            <a:off x="8423564" y="3865419"/>
            <a:ext cx="303414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B49CB"/>
                </a:solidFill>
              </a:rPr>
              <a:t>https://ds-capstone-dash-app.onrender.com/</a:t>
            </a:r>
            <a:endParaRPr lang="en-US" sz="1200">
              <a:solidFill>
                <a:srgbClr val="0B49CB"/>
              </a:solidFill>
              <a:ea typeface="Calibri"/>
              <a:cs typeface="Calibri"/>
            </a:endParaRPr>
          </a:p>
        </p:txBody>
      </p:sp>
      <p:sp>
        <p:nvSpPr>
          <p:cNvPr id="9" name="TextBox 8">
            <a:extLst>
              <a:ext uri="{FF2B5EF4-FFF2-40B4-BE49-F238E27FC236}">
                <a16:creationId xmlns:a16="http://schemas.microsoft.com/office/drawing/2014/main" id="{A5773929-9009-2C94-CEF4-1CCCE63A8624}"/>
              </a:ext>
            </a:extLst>
          </p:cNvPr>
          <p:cNvSpPr txBox="1"/>
          <p:nvPr/>
        </p:nvSpPr>
        <p:spPr>
          <a:xfrm>
            <a:off x="928254" y="5985163"/>
            <a:ext cx="87006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B49CB"/>
                </a:solidFill>
              </a:rPr>
              <a:t>https://github.com/dioufra/IBM_data_science_capstone/blob/main/spacex_dash_app.py</a:t>
            </a:r>
            <a:endParaRPr lang="en-US" sz="1400">
              <a:solidFill>
                <a:srgbClr val="0B49CB"/>
              </a:solidFill>
              <a:ea typeface="Calibri"/>
              <a:cs typeface="Calibri"/>
            </a:endParaRPr>
          </a:p>
        </p:txBody>
      </p:sp>
      <p:cxnSp>
        <p:nvCxnSpPr>
          <p:cNvPr id="11" name="Straight Arrow Connector 10">
            <a:extLst>
              <a:ext uri="{FF2B5EF4-FFF2-40B4-BE49-F238E27FC236}">
                <a16:creationId xmlns:a16="http://schemas.microsoft.com/office/drawing/2014/main" id="{2CD3671D-8628-5092-30CD-9E37DEE67856}"/>
              </a:ext>
            </a:extLst>
          </p:cNvPr>
          <p:cNvCxnSpPr/>
          <p:nvPr/>
        </p:nvCxnSpPr>
        <p:spPr>
          <a:xfrm>
            <a:off x="6165271" y="1579418"/>
            <a:ext cx="1" cy="4239490"/>
          </a:xfrm>
          <a:prstGeom prst="straightConnector1">
            <a:avLst/>
          </a:prstGeom>
          <a:ln>
            <a:solidFill>
              <a:srgbClr val="1C7D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73208" y="6555706"/>
            <a:ext cx="2743200" cy="401638"/>
          </a:xfrm>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9323"/>
            <a:ext cx="5330434" cy="4394470"/>
          </a:xfrm>
          <a:prstGeom prst="rect">
            <a:avLst/>
          </a:prstGeom>
        </p:spPr>
        <p:txBody>
          <a:bodyPr lIns="91440" tIns="45720" rIns="91440" bIns="45720" anchor="t">
            <a:noAutofit/>
          </a:bodyPr>
          <a:lstStyle/>
          <a:p>
            <a:pPr>
              <a:lnSpc>
                <a:spcPct val="100000"/>
              </a:lnSpc>
              <a:spcBef>
                <a:spcPts val="1400"/>
              </a:spcBef>
            </a:pPr>
            <a:r>
              <a:rPr lang="en-US" sz="1600" b="1">
                <a:solidFill>
                  <a:schemeClr val="accent3">
                    <a:lumMod val="25000"/>
                  </a:schemeClr>
                </a:solidFill>
                <a:latin typeface="Abadi"/>
                <a:ea typeface="+mn-lt"/>
                <a:cs typeface="+mn-lt"/>
              </a:rPr>
              <a:t>1. Data Preparation</a:t>
            </a:r>
            <a:endParaRPr lang="en-US" sz="1600" b="1">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400">
                <a:solidFill>
                  <a:schemeClr val="accent3">
                    <a:lumMod val="25000"/>
                  </a:schemeClr>
                </a:solidFill>
                <a:latin typeface="Abadi"/>
                <a:ea typeface="+mn-lt"/>
                <a:cs typeface="+mn-lt"/>
              </a:rPr>
              <a:t>Engineered binary target: Class (1=landed, 0=failed)</a:t>
            </a:r>
            <a:endParaRPr lang="en-US" sz="1400">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400">
                <a:solidFill>
                  <a:schemeClr val="accent3">
                    <a:lumMod val="25000"/>
                  </a:schemeClr>
                </a:solidFill>
                <a:latin typeface="Abadi"/>
                <a:ea typeface="+mn-lt"/>
                <a:cs typeface="+mn-lt"/>
              </a:rPr>
              <a:t>Standardized 18 features using </a:t>
            </a:r>
            <a:r>
              <a:rPr lang="en-US" sz="1400" b="1" err="1">
                <a:solidFill>
                  <a:schemeClr val="accent3">
                    <a:lumMod val="25000"/>
                  </a:schemeClr>
                </a:solidFill>
                <a:latin typeface="Abadi"/>
              </a:rPr>
              <a:t>StandardScaler</a:t>
            </a:r>
            <a:endParaRPr lang="en-US" sz="1400" b="1">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400">
                <a:solidFill>
                  <a:schemeClr val="accent3">
                    <a:lumMod val="25000"/>
                  </a:schemeClr>
                </a:solidFill>
                <a:latin typeface="Abadi"/>
                <a:ea typeface="+mn-lt"/>
                <a:cs typeface="+mn-lt"/>
              </a:rPr>
              <a:t>Split data (80% train / 20% test) with fixed random state</a:t>
            </a:r>
            <a:endParaRPr lang="en-US" sz="1400">
              <a:solidFill>
                <a:schemeClr val="accent3">
                  <a:lumMod val="25000"/>
                </a:schemeClr>
              </a:solidFill>
              <a:ea typeface="Calibri"/>
              <a:cs typeface="Calibri"/>
            </a:endParaRPr>
          </a:p>
          <a:p>
            <a:pPr>
              <a:lnSpc>
                <a:spcPct val="100000"/>
              </a:lnSpc>
              <a:spcBef>
                <a:spcPts val="1400"/>
              </a:spcBef>
            </a:pPr>
            <a:r>
              <a:rPr lang="en-US" sz="1600" b="1">
                <a:solidFill>
                  <a:schemeClr val="accent3">
                    <a:lumMod val="25000"/>
                  </a:schemeClr>
                </a:solidFill>
                <a:latin typeface="Abadi"/>
                <a:ea typeface="+mn-lt"/>
                <a:cs typeface="+mn-lt"/>
              </a:rPr>
              <a:t>2. Model Development</a:t>
            </a:r>
            <a:endParaRPr lang="en-US" sz="1600">
              <a:solidFill>
                <a:schemeClr val="accent3">
                  <a:lumMod val="25000"/>
                </a:schemeClr>
              </a:solidFill>
              <a:latin typeface="Calibri" panose="020F0502020204030204"/>
              <a:ea typeface="+mn-lt"/>
              <a:cs typeface="+mn-lt"/>
            </a:endParaRPr>
          </a:p>
          <a:p>
            <a:pPr lvl="1">
              <a:lnSpc>
                <a:spcPct val="100000"/>
              </a:lnSpc>
              <a:spcBef>
                <a:spcPts val="1400"/>
              </a:spcBef>
              <a:buFont typeface="Courier New" panose="020B0604020202020204" pitchFamily="34" charset="0"/>
              <a:buChar char="o"/>
            </a:pPr>
            <a:r>
              <a:rPr lang="en-US" sz="1400">
                <a:solidFill>
                  <a:schemeClr val="accent3">
                    <a:lumMod val="25000"/>
                  </a:schemeClr>
                </a:solidFill>
                <a:latin typeface="Abadi"/>
                <a:ea typeface="+mn-lt"/>
                <a:cs typeface="+mn-lt"/>
              </a:rPr>
              <a:t>Tested 4 algorithms with </a:t>
            </a:r>
            <a:r>
              <a:rPr lang="en-US" sz="1400" b="1" err="1">
                <a:solidFill>
                  <a:schemeClr val="accent3">
                    <a:lumMod val="25000"/>
                  </a:schemeClr>
                </a:solidFill>
                <a:latin typeface="Abadi"/>
                <a:ea typeface="+mn-lt"/>
                <a:cs typeface="+mn-lt"/>
              </a:rPr>
              <a:t>GridSearchCV</a:t>
            </a:r>
            <a:r>
              <a:rPr lang="en-US" sz="1400" b="1">
                <a:solidFill>
                  <a:schemeClr val="accent3">
                    <a:lumMod val="25000"/>
                  </a:schemeClr>
                </a:solidFill>
                <a:latin typeface="Abadi"/>
                <a:ea typeface="+mn-lt"/>
                <a:cs typeface="+mn-lt"/>
              </a:rPr>
              <a:t> </a:t>
            </a:r>
            <a:r>
              <a:rPr lang="en-US" sz="1400">
                <a:solidFill>
                  <a:schemeClr val="accent3">
                    <a:lumMod val="25000"/>
                  </a:schemeClr>
                </a:solidFill>
                <a:latin typeface="Abadi"/>
                <a:ea typeface="+mn-lt"/>
                <a:cs typeface="+mn-lt"/>
              </a:rPr>
              <a:t>(10-fold CV):</a:t>
            </a:r>
            <a:endParaRPr lang="en-US" sz="1400">
              <a:solidFill>
                <a:schemeClr val="accent3">
                  <a:lumMod val="25000"/>
                </a:schemeClr>
              </a:solidFill>
              <a:ea typeface="Calibri"/>
              <a:cs typeface="Calibri"/>
            </a:endParaRPr>
          </a:p>
          <a:p>
            <a:pPr lvl="2">
              <a:lnSpc>
                <a:spcPct val="100000"/>
              </a:lnSpc>
              <a:spcBef>
                <a:spcPts val="1400"/>
              </a:spcBef>
              <a:buFont typeface="Wingdings" panose="020B0604020202020204" pitchFamily="34" charset="0"/>
              <a:buChar char="§"/>
            </a:pPr>
            <a:r>
              <a:rPr lang="en-US" sz="1400">
                <a:solidFill>
                  <a:schemeClr val="accent3">
                    <a:lumMod val="25000"/>
                  </a:schemeClr>
                </a:solidFill>
                <a:latin typeface="Abadi"/>
                <a:ea typeface="+mn-lt"/>
                <a:cs typeface="+mn-lt"/>
              </a:rPr>
              <a:t>Logistic Regression </a:t>
            </a:r>
            <a:endParaRPr lang="en-US" sz="1400">
              <a:solidFill>
                <a:schemeClr val="accent3">
                  <a:lumMod val="25000"/>
                </a:schemeClr>
              </a:solidFill>
              <a:latin typeface="Calibri" panose="020F0502020204030204"/>
              <a:ea typeface="+mn-lt"/>
              <a:cs typeface="+mn-lt"/>
            </a:endParaRPr>
          </a:p>
          <a:p>
            <a:pPr lvl="2">
              <a:lnSpc>
                <a:spcPct val="100000"/>
              </a:lnSpc>
              <a:spcBef>
                <a:spcPts val="1400"/>
              </a:spcBef>
              <a:buFont typeface="Wingdings" panose="020B0604020202020204" pitchFamily="34" charset="0"/>
              <a:buChar char="§"/>
            </a:pPr>
            <a:r>
              <a:rPr lang="en-US" sz="1400">
                <a:solidFill>
                  <a:schemeClr val="accent3">
                    <a:lumMod val="25000"/>
                  </a:schemeClr>
                </a:solidFill>
                <a:latin typeface="Abadi"/>
                <a:ea typeface="+mn-lt"/>
                <a:cs typeface="+mn-lt"/>
              </a:rPr>
              <a:t>SVM (Support Vector Machine)</a:t>
            </a:r>
            <a:endParaRPr lang="en-US" sz="1400">
              <a:solidFill>
                <a:schemeClr val="accent3">
                  <a:lumMod val="25000"/>
                </a:schemeClr>
              </a:solidFill>
              <a:latin typeface="Calibri" panose="020F0502020204030204"/>
              <a:ea typeface="+mn-lt"/>
              <a:cs typeface="+mn-lt"/>
            </a:endParaRPr>
          </a:p>
          <a:p>
            <a:pPr lvl="2">
              <a:lnSpc>
                <a:spcPct val="100000"/>
              </a:lnSpc>
              <a:spcBef>
                <a:spcPts val="1400"/>
              </a:spcBef>
              <a:buFont typeface="Wingdings" panose="020B0604020202020204" pitchFamily="34" charset="0"/>
              <a:buChar char="§"/>
            </a:pPr>
            <a:r>
              <a:rPr lang="en-US" sz="1400">
                <a:solidFill>
                  <a:schemeClr val="accent3">
                    <a:lumMod val="25000"/>
                  </a:schemeClr>
                </a:solidFill>
                <a:latin typeface="Abadi"/>
                <a:ea typeface="+mn-lt"/>
                <a:cs typeface="+mn-lt"/>
              </a:rPr>
              <a:t>Decision Tree (</a:t>
            </a:r>
            <a:r>
              <a:rPr lang="en-US" sz="1400" err="1">
                <a:solidFill>
                  <a:schemeClr val="accent3">
                    <a:lumMod val="25000"/>
                  </a:schemeClr>
                </a:solidFill>
                <a:latin typeface="Abadi"/>
                <a:ea typeface="+mn-lt"/>
                <a:cs typeface="+mn-lt"/>
              </a:rPr>
              <a:t>max_depth</a:t>
            </a:r>
            <a:r>
              <a:rPr lang="en-US" sz="1400">
                <a:solidFill>
                  <a:schemeClr val="accent3">
                    <a:lumMod val="25000"/>
                  </a:schemeClr>
                </a:solidFill>
                <a:latin typeface="Abadi"/>
                <a:ea typeface="+mn-lt"/>
                <a:cs typeface="+mn-lt"/>
              </a:rPr>
              <a:t>=4, </a:t>
            </a:r>
            <a:r>
              <a:rPr lang="en-US" sz="1400" err="1">
                <a:solidFill>
                  <a:schemeClr val="accent3">
                    <a:lumMod val="25000"/>
                  </a:schemeClr>
                </a:solidFill>
                <a:latin typeface="Abadi"/>
                <a:ea typeface="+mn-lt"/>
                <a:cs typeface="+mn-lt"/>
              </a:rPr>
              <a:t>gini</a:t>
            </a:r>
            <a:r>
              <a:rPr lang="en-US" sz="1400">
                <a:solidFill>
                  <a:schemeClr val="accent3">
                    <a:lumMod val="25000"/>
                  </a:schemeClr>
                </a:solidFill>
                <a:latin typeface="Abadi"/>
                <a:ea typeface="+mn-lt"/>
                <a:cs typeface="+mn-lt"/>
              </a:rPr>
              <a:t> criterion)</a:t>
            </a:r>
            <a:endParaRPr lang="en-US" sz="1400">
              <a:solidFill>
                <a:schemeClr val="accent3">
                  <a:lumMod val="25000"/>
                </a:schemeClr>
              </a:solidFill>
              <a:ea typeface="Calibri"/>
              <a:cs typeface="Calibri"/>
            </a:endParaRPr>
          </a:p>
          <a:p>
            <a:pPr lvl="2">
              <a:lnSpc>
                <a:spcPct val="100000"/>
              </a:lnSpc>
              <a:spcBef>
                <a:spcPts val="1400"/>
              </a:spcBef>
              <a:buFont typeface="Wingdings" panose="020B0604020202020204" pitchFamily="34" charset="0"/>
              <a:buChar char="§"/>
            </a:pPr>
            <a:r>
              <a:rPr lang="en-US" sz="1400">
                <a:solidFill>
                  <a:schemeClr val="accent3">
                    <a:lumMod val="25000"/>
                  </a:schemeClr>
                </a:solidFill>
                <a:latin typeface="Abadi"/>
                <a:ea typeface="+mn-lt"/>
                <a:cs typeface="+mn-lt"/>
              </a:rPr>
              <a:t>KNN (K Nearest Neighbors)</a:t>
            </a:r>
            <a:endParaRPr lang="en-US" sz="1400">
              <a:solidFill>
                <a:schemeClr val="accent3">
                  <a:lumMod val="25000"/>
                </a:schemeClr>
              </a:solidFill>
              <a:ea typeface="Calibri"/>
              <a:cs typeface="Calibri"/>
            </a:endParaRPr>
          </a:p>
          <a:p>
            <a:pPr>
              <a:lnSpc>
                <a:spcPct val="100000"/>
              </a:lnSpc>
              <a:spcBef>
                <a:spcPts val="1400"/>
              </a:spcBef>
            </a:pPr>
            <a:endParaRPr lang="en-US" sz="1800">
              <a:solidFill>
                <a:schemeClr val="accent3">
                  <a:lumMod val="25000"/>
                </a:schemeClr>
              </a:solidFill>
              <a:latin typeface="Abadi"/>
              <a:ea typeface="Calibri"/>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pic>
        <p:nvPicPr>
          <p:cNvPr id="6" name="Picture Placeholder 8" descr="A diagram of a data flow&#10;&#10;AI-generated content may be incorrect.">
            <a:extLst>
              <a:ext uri="{FF2B5EF4-FFF2-40B4-BE49-F238E27FC236}">
                <a16:creationId xmlns:a16="http://schemas.microsoft.com/office/drawing/2014/main" id="{50B72458-4B87-C4B0-9B19-6DD83FA738C9}"/>
              </a:ext>
            </a:extLst>
          </p:cNvPr>
          <p:cNvPicPr>
            <a:picLocks noChangeAspect="1"/>
          </p:cNvPicPr>
          <p:nvPr/>
        </p:nvPicPr>
        <p:blipFill>
          <a:blip r:embed="rId3"/>
          <a:srcRect l="2880" r="2880"/>
          <a:stretch/>
        </p:blipFill>
        <p:spPr>
          <a:xfrm>
            <a:off x="6090718" y="1332867"/>
            <a:ext cx="5329164" cy="5223125"/>
          </a:xfrm>
          <a:prstGeom prst="rect">
            <a:avLst/>
          </a:prstGeom>
          <a:ln w="12700">
            <a:noFill/>
            <a:prstDash val="dash"/>
          </a:ln>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
        <p:nvSpPr>
          <p:cNvPr id="6" name="Content Placeholder 3">
            <a:extLst>
              <a:ext uri="{FF2B5EF4-FFF2-40B4-BE49-F238E27FC236}">
                <a16:creationId xmlns:a16="http://schemas.microsoft.com/office/drawing/2014/main" id="{7039E648-C44F-F3AC-A559-2B6C6452AA7F}"/>
              </a:ext>
            </a:extLst>
          </p:cNvPr>
          <p:cNvSpPr txBox="1">
            <a:spLocks/>
          </p:cNvSpPr>
          <p:nvPr/>
        </p:nvSpPr>
        <p:spPr>
          <a:xfrm>
            <a:off x="761401" y="1677020"/>
            <a:ext cx="10523268" cy="435133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Bef>
                <a:spcPts val="1400"/>
              </a:spcBef>
            </a:pPr>
            <a:r>
              <a:rPr lang="en-US" sz="1400" b="1" dirty="0">
                <a:solidFill>
                  <a:schemeClr val="accent3">
                    <a:lumMod val="25000"/>
                  </a:schemeClr>
                </a:solidFill>
                <a:latin typeface="Abadi"/>
                <a:ea typeface="+mn-lt"/>
                <a:cs typeface="+mn-lt"/>
              </a:rPr>
              <a:t>Launch Patterns &amp; Success Rates:</a:t>
            </a:r>
            <a:endParaRPr lang="en-US" sz="1400" b="1">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Flight Experience Matters: Launch success improved with experience; initial years (2010–2013) had no successes, whereas post-2013 showed improvement.</a:t>
            </a:r>
            <a:endParaRPr lang="en-US" sz="1000" dirty="0">
              <a:solidFill>
                <a:schemeClr val="accent3">
                  <a:lumMod val="25000"/>
                </a:schemeClr>
              </a:solidFill>
              <a:ea typeface="Calibri"/>
              <a:cs typeface="Calibri"/>
            </a:endParaRPr>
          </a:p>
          <a:p>
            <a:pPr>
              <a:lnSpc>
                <a:spcPct val="80000"/>
              </a:lnSpc>
              <a:spcBef>
                <a:spcPts val="1400"/>
              </a:spcBef>
            </a:pPr>
            <a:r>
              <a:rPr lang="en-US" sz="1400" b="1" dirty="0">
                <a:solidFill>
                  <a:schemeClr val="accent3">
                    <a:lumMod val="25000"/>
                  </a:schemeClr>
                </a:solidFill>
                <a:latin typeface="Abadi"/>
                <a:ea typeface="+mn-lt"/>
                <a:cs typeface="+mn-lt"/>
              </a:rPr>
              <a:t>Launch Site Insights:</a:t>
            </a:r>
            <a:endParaRPr lang="en-US" sz="1400" b="1">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LC-39A at KSC had the highest success rate (76.9%) and most successful launches.</a:t>
            </a:r>
            <a:endParaRPr lang="en-US" sz="1000" dirty="0">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Coastal launch sites provided safety and logistical advantages.</a:t>
            </a:r>
            <a:endParaRPr lang="en-US" sz="1000" dirty="0">
              <a:solidFill>
                <a:schemeClr val="accent3">
                  <a:lumMod val="25000"/>
                </a:schemeClr>
              </a:solidFill>
              <a:ea typeface="Calibri"/>
              <a:cs typeface="Calibri"/>
            </a:endParaRPr>
          </a:p>
          <a:p>
            <a:pPr>
              <a:lnSpc>
                <a:spcPct val="80000"/>
              </a:lnSpc>
              <a:spcBef>
                <a:spcPts val="1400"/>
              </a:spcBef>
            </a:pPr>
            <a:r>
              <a:rPr lang="en-US" sz="1400" b="1" dirty="0">
                <a:solidFill>
                  <a:schemeClr val="accent3">
                    <a:lumMod val="25000"/>
                  </a:schemeClr>
                </a:solidFill>
                <a:latin typeface="Abadi"/>
                <a:ea typeface="+mn-lt"/>
                <a:cs typeface="+mn-lt"/>
              </a:rPr>
              <a:t>Payload &amp; Orbit Effects:</a:t>
            </a:r>
            <a:endParaRPr lang="en-US" sz="1400" b="1">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Heavy payloads (&gt;10,000 kg) had high success, especially for LEO, Polar, and ISS orbits.</a:t>
            </a:r>
            <a:endParaRPr lang="en-US" sz="1000" dirty="0">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GTO orbit had lowest success rate with no apparent correspondence between flight number and success. </a:t>
            </a:r>
            <a:endParaRPr lang="en-US" sz="1000" dirty="0">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ES-L1, GEO, HEO, and SSO orbits experienced a 100% success rate.</a:t>
            </a:r>
            <a:endParaRPr lang="en-US" sz="1000" dirty="0">
              <a:solidFill>
                <a:schemeClr val="accent3">
                  <a:lumMod val="25000"/>
                </a:schemeClr>
              </a:solidFill>
              <a:ea typeface="Calibri"/>
              <a:cs typeface="Calibri"/>
            </a:endParaRPr>
          </a:p>
          <a:p>
            <a:pPr>
              <a:lnSpc>
                <a:spcPct val="80000"/>
              </a:lnSpc>
              <a:spcBef>
                <a:spcPts val="1400"/>
              </a:spcBef>
            </a:pPr>
            <a:r>
              <a:rPr lang="en-US" sz="1400" b="1" dirty="0">
                <a:solidFill>
                  <a:schemeClr val="accent3">
                    <a:lumMod val="25000"/>
                  </a:schemeClr>
                </a:solidFill>
                <a:latin typeface="Abadi"/>
                <a:ea typeface="+mn-lt"/>
                <a:cs typeface="+mn-lt"/>
              </a:rPr>
              <a:t>Modeling &amp; Prediction:</a:t>
            </a:r>
            <a:endParaRPr lang="en-US" sz="1400" b="1">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Both models performed alike with test data. </a:t>
            </a:r>
            <a:endParaRPr lang="en-US" sz="1000" dirty="0">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The choice of models made use of F1-score, ROC-AUC, and Standard Error.</a:t>
            </a:r>
            <a:endParaRPr lang="en-US" sz="1000" dirty="0">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K-Nearest Neighbors (KNN) was ranked the best among performing models.</a:t>
            </a:r>
            <a:endParaRPr lang="en-US" sz="1000">
              <a:solidFill>
                <a:schemeClr val="accent3">
                  <a:lumMod val="25000"/>
                </a:schemeClr>
              </a:solidFill>
              <a:ea typeface="Calibri"/>
              <a:cs typeface="Calibri"/>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9" name="Picture 8" descr="A graph of flight number&#10;&#10;AI-generated content may be incorrect.">
            <a:extLst>
              <a:ext uri="{FF2B5EF4-FFF2-40B4-BE49-F238E27FC236}">
                <a16:creationId xmlns:a16="http://schemas.microsoft.com/office/drawing/2014/main" id="{F8A2259C-C983-71E9-F9B4-614D6D266B51}"/>
              </a:ext>
            </a:extLst>
          </p:cNvPr>
          <p:cNvPicPr>
            <a:picLocks noChangeAspect="1"/>
          </p:cNvPicPr>
          <p:nvPr/>
        </p:nvPicPr>
        <p:blipFill>
          <a:blip r:embed="rId3"/>
          <a:stretch>
            <a:fillRect/>
          </a:stretch>
        </p:blipFill>
        <p:spPr>
          <a:xfrm>
            <a:off x="883269" y="1408172"/>
            <a:ext cx="10340246" cy="2891465"/>
          </a:xfrm>
          <a:prstGeom prst="rect">
            <a:avLst/>
          </a:prstGeom>
        </p:spPr>
      </p:pic>
      <p:sp>
        <p:nvSpPr>
          <p:cNvPr id="3" name="TextBox 1">
            <a:extLst>
              <a:ext uri="{FF2B5EF4-FFF2-40B4-BE49-F238E27FC236}">
                <a16:creationId xmlns:a16="http://schemas.microsoft.com/office/drawing/2014/main" id="{FB03B9DF-9A5C-472E-E5D7-84DDA4F65D25}"/>
              </a:ext>
            </a:extLst>
          </p:cNvPr>
          <p:cNvSpPr txBox="1"/>
          <p:nvPr/>
        </p:nvSpPr>
        <p:spPr>
          <a:xfrm>
            <a:off x="5611089" y="4613563"/>
            <a:ext cx="5611093"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b="1">
                <a:ea typeface="+mn-lt"/>
                <a:cs typeface="+mn-lt"/>
              </a:rPr>
              <a:t>Observations:</a:t>
            </a:r>
            <a:endParaRPr lang="en-US" b="1">
              <a:ea typeface="Calibri"/>
              <a:cs typeface="Calibri"/>
            </a:endParaRPr>
          </a:p>
          <a:p>
            <a:pPr marL="742950" lvl="1" indent="-285750">
              <a:buFont typeface="Arial,Sans-Serif"/>
              <a:buChar char="•"/>
            </a:pPr>
            <a:r>
              <a:rPr lang="en-US" sz="1200">
                <a:ea typeface="+mn-lt"/>
                <a:cs typeface="+mn-lt"/>
              </a:rPr>
              <a:t>some launch sites were used more frequently than others. </a:t>
            </a:r>
          </a:p>
          <a:p>
            <a:pPr marL="742950" lvl="1" indent="-285750">
              <a:buFont typeface="Arial,Sans-Serif"/>
              <a:buChar char="•"/>
            </a:pPr>
            <a:r>
              <a:rPr lang="en-US" sz="1200">
                <a:ea typeface="+mn-lt"/>
                <a:cs typeface="+mn-lt"/>
              </a:rPr>
              <a:t>As the number of flight increases, the mission outcome is likely to be successful.</a:t>
            </a:r>
            <a:endParaRPr lang="en-US" sz="1200">
              <a:ea typeface="Calibri" panose="020F0502020204030204"/>
              <a:cs typeface="Calibri" panose="020F0502020204030204"/>
            </a:endParaRPr>
          </a:p>
          <a:p>
            <a:pPr marL="742950" lvl="1" indent="-285750">
              <a:buFont typeface="Arial,Sans-Serif"/>
              <a:buChar char="•"/>
            </a:pPr>
            <a:r>
              <a:rPr lang="en-US" sz="1200">
                <a:ea typeface="+mn-lt"/>
                <a:cs typeface="+mn-lt"/>
              </a:rPr>
              <a:t>It also indicates that SpaceX learned from past failures, leading to better outcomes as flight numbers increased.</a:t>
            </a:r>
            <a:endParaRPr lang="en-US"/>
          </a:p>
          <a:p>
            <a:pPr lvl="1" algn="just"/>
            <a:endParaRPr lang="en-US" sz="1200">
              <a:ea typeface="Calibri" panose="020F0502020204030204"/>
              <a:cs typeface="Calibri" panose="020F0502020204030204"/>
            </a:endParaRPr>
          </a:p>
        </p:txBody>
      </p:sp>
      <p:sp>
        <p:nvSpPr>
          <p:cNvPr id="7" name="TextBox 1">
            <a:extLst>
              <a:ext uri="{FF2B5EF4-FFF2-40B4-BE49-F238E27FC236}">
                <a16:creationId xmlns:a16="http://schemas.microsoft.com/office/drawing/2014/main" id="{2DED2923-8CB0-467A-C199-F21CC8306A10}"/>
              </a:ext>
            </a:extLst>
          </p:cNvPr>
          <p:cNvSpPr txBox="1"/>
          <p:nvPr/>
        </p:nvSpPr>
        <p:spPr>
          <a:xfrm>
            <a:off x="775853" y="4613563"/>
            <a:ext cx="5791202" cy="12926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ea typeface="Calibri"/>
                <a:cs typeface="Calibri"/>
              </a:rPr>
              <a:t>Description:</a:t>
            </a:r>
          </a:p>
          <a:p>
            <a:pPr marL="742950" lvl="1" indent="-285750">
              <a:buFont typeface="Arial"/>
              <a:buChar char="•"/>
            </a:pPr>
            <a:r>
              <a:rPr lang="en-US" sz="1200">
                <a:ea typeface="+mn-lt"/>
                <a:cs typeface="+mn-lt"/>
              </a:rPr>
              <a:t>Relationship between Flight number and Launch site</a:t>
            </a:r>
          </a:p>
          <a:p>
            <a:pPr marL="742950" lvl="1" indent="-285750">
              <a:buFont typeface="Arial"/>
              <a:buChar char="•"/>
            </a:pPr>
            <a:r>
              <a:rPr lang="en-US" sz="1200">
                <a:ea typeface="+mn-lt"/>
                <a:cs typeface="+mn-lt"/>
              </a:rPr>
              <a:t>X-axis (Flight Number): order of the flight</a:t>
            </a:r>
            <a:endParaRPr lang="en-US" sz="1200">
              <a:ea typeface="Calibri" panose="020F0502020204030204"/>
              <a:cs typeface="Calibri" panose="020F0502020204030204"/>
            </a:endParaRPr>
          </a:p>
          <a:p>
            <a:pPr marL="742950" lvl="1" indent="-285750">
              <a:buFont typeface="Arial"/>
              <a:buChar char="•"/>
            </a:pPr>
            <a:r>
              <a:rPr lang="en-US" sz="1200">
                <a:ea typeface="+mn-lt"/>
                <a:cs typeface="+mn-lt"/>
              </a:rPr>
              <a:t>Y-axis (launch site).</a:t>
            </a:r>
            <a:endParaRPr lang="en-US" sz="1200">
              <a:ea typeface="Calibri" panose="020F0502020204030204"/>
              <a:cs typeface="Calibri" panose="020F0502020204030204"/>
            </a:endParaRPr>
          </a:p>
          <a:p>
            <a:pPr marL="742950" lvl="1" indent="-285750">
              <a:buFont typeface="Arial"/>
              <a:buChar char="•"/>
            </a:pPr>
            <a:r>
              <a:rPr lang="en-US" sz="1200">
                <a:ea typeface="Calibri" panose="020F0502020204030204"/>
                <a:cs typeface="Calibri" panose="020F0502020204030204"/>
              </a:rPr>
              <a:t>Blue dot represents a failed missions</a:t>
            </a:r>
          </a:p>
          <a:p>
            <a:pPr marL="742950" lvl="1" indent="-285750">
              <a:buFont typeface="Arial"/>
              <a:buChar char="•"/>
            </a:pPr>
            <a:r>
              <a:rPr lang="en-US" sz="1200">
                <a:ea typeface="Calibri" panose="020F0502020204030204"/>
                <a:cs typeface="Calibri" panose="020F0502020204030204"/>
              </a:rPr>
              <a:t>Yellow dot represents successful missions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6" name="Picture 5">
            <a:extLst>
              <a:ext uri="{FF2B5EF4-FFF2-40B4-BE49-F238E27FC236}">
                <a16:creationId xmlns:a16="http://schemas.microsoft.com/office/drawing/2014/main" id="{338B6F5F-859E-67C4-15B5-A2B1DA2B2EBF}"/>
              </a:ext>
            </a:extLst>
          </p:cNvPr>
          <p:cNvPicPr>
            <a:picLocks noChangeAspect="1"/>
          </p:cNvPicPr>
          <p:nvPr/>
        </p:nvPicPr>
        <p:blipFill>
          <a:blip r:embed="rId3"/>
          <a:stretch>
            <a:fillRect/>
          </a:stretch>
        </p:blipFill>
        <p:spPr>
          <a:xfrm>
            <a:off x="768062" y="1505817"/>
            <a:ext cx="10309513" cy="2363930"/>
          </a:xfrm>
          <a:prstGeom prst="rect">
            <a:avLst/>
          </a:prstGeom>
        </p:spPr>
      </p:pic>
      <p:sp>
        <p:nvSpPr>
          <p:cNvPr id="3" name="TextBox 1">
            <a:extLst>
              <a:ext uri="{FF2B5EF4-FFF2-40B4-BE49-F238E27FC236}">
                <a16:creationId xmlns:a16="http://schemas.microsoft.com/office/drawing/2014/main" id="{3A86C33D-CBDB-29EC-E1B7-5DF1C9EA1A0C}"/>
              </a:ext>
            </a:extLst>
          </p:cNvPr>
          <p:cNvSpPr txBox="1"/>
          <p:nvPr/>
        </p:nvSpPr>
        <p:spPr>
          <a:xfrm>
            <a:off x="6442362" y="4613563"/>
            <a:ext cx="4849093" cy="12926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b="1">
                <a:ea typeface="+mn-lt"/>
                <a:cs typeface="+mn-lt"/>
              </a:rPr>
              <a:t>Observations:</a:t>
            </a:r>
            <a:endParaRPr lang="en-US" b="1">
              <a:ea typeface="Calibri"/>
              <a:cs typeface="Calibri"/>
            </a:endParaRPr>
          </a:p>
          <a:p>
            <a:pPr marL="742950" indent="-285750" algn="just">
              <a:buFont typeface="Courier New"/>
              <a:buChar char="o"/>
            </a:pPr>
            <a:r>
              <a:rPr lang="en-US" sz="1200">
                <a:ea typeface="+mn-lt"/>
                <a:cs typeface="+mn-lt"/>
              </a:rPr>
              <a:t>Almost all rockets launched for heavy payload mass were successful</a:t>
            </a:r>
            <a:endParaRPr lang="en-US" sz="1200">
              <a:ea typeface="Calibri" panose="020F0502020204030204"/>
              <a:cs typeface="Calibri" panose="020F0502020204030204"/>
            </a:endParaRPr>
          </a:p>
          <a:p>
            <a:pPr marL="742950" lvl="1" indent="-285750" algn="just">
              <a:buFont typeface="Courier New"/>
              <a:buChar char="o"/>
            </a:pPr>
            <a:r>
              <a:rPr lang="en-US" sz="1200">
                <a:ea typeface="+mn-lt"/>
                <a:cs typeface="+mn-lt"/>
              </a:rPr>
              <a:t>there are no rockets launched for heavy payload mass(greater than 10000) for VAFB-SLC</a:t>
            </a:r>
          </a:p>
          <a:p>
            <a:pPr lvl="1" algn="just"/>
            <a:endParaRPr lang="en-US" sz="1200">
              <a:ea typeface="Calibri" panose="020F0502020204030204"/>
              <a:cs typeface="Calibri" panose="020F0502020204030204"/>
            </a:endParaRPr>
          </a:p>
        </p:txBody>
      </p:sp>
      <p:sp>
        <p:nvSpPr>
          <p:cNvPr id="8" name="TextBox 1">
            <a:extLst>
              <a:ext uri="{FF2B5EF4-FFF2-40B4-BE49-F238E27FC236}">
                <a16:creationId xmlns:a16="http://schemas.microsoft.com/office/drawing/2014/main" id="{63AD270C-D934-BC95-FB1D-82119FCB509D}"/>
              </a:ext>
            </a:extLst>
          </p:cNvPr>
          <p:cNvSpPr txBox="1"/>
          <p:nvPr/>
        </p:nvSpPr>
        <p:spPr>
          <a:xfrm>
            <a:off x="775853" y="4613563"/>
            <a:ext cx="5791202" cy="12926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ea typeface="Calibri"/>
                <a:cs typeface="Calibri"/>
              </a:rPr>
              <a:t>Description:</a:t>
            </a:r>
          </a:p>
          <a:p>
            <a:pPr marL="742950" lvl="1" indent="-285750">
              <a:buFont typeface="Arial"/>
              <a:buChar char="•"/>
            </a:pPr>
            <a:r>
              <a:rPr lang="en-US" sz="1200">
                <a:ea typeface="+mn-lt"/>
                <a:cs typeface="+mn-lt"/>
              </a:rPr>
              <a:t>Relationship between Payload mass Launch site</a:t>
            </a:r>
          </a:p>
          <a:p>
            <a:pPr marL="742950" lvl="1" indent="-285750">
              <a:buFont typeface="Arial"/>
              <a:buChar char="•"/>
            </a:pPr>
            <a:r>
              <a:rPr lang="en-US" sz="1200">
                <a:ea typeface="+mn-lt"/>
                <a:cs typeface="+mn-lt"/>
              </a:rPr>
              <a:t>X-axis (Payload mass): mass of the payload</a:t>
            </a:r>
            <a:endParaRPr lang="en-US" sz="1200">
              <a:ea typeface="Calibri" panose="020F0502020204030204"/>
              <a:cs typeface="Calibri" panose="020F0502020204030204"/>
            </a:endParaRPr>
          </a:p>
          <a:p>
            <a:pPr marL="742950" lvl="1" indent="-285750">
              <a:buFont typeface="Arial"/>
              <a:buChar char="•"/>
            </a:pPr>
            <a:r>
              <a:rPr lang="en-US" sz="1200">
                <a:ea typeface="+mn-lt"/>
                <a:cs typeface="+mn-lt"/>
              </a:rPr>
              <a:t>Y-axis (launch site).</a:t>
            </a:r>
            <a:endParaRPr lang="en-US" sz="1200">
              <a:ea typeface="Calibri" panose="020F0502020204030204"/>
              <a:cs typeface="Calibri" panose="020F0502020204030204"/>
            </a:endParaRPr>
          </a:p>
          <a:p>
            <a:pPr marL="742950" lvl="1" indent="-285750">
              <a:buFont typeface="Arial"/>
              <a:buChar char="•"/>
            </a:pPr>
            <a:r>
              <a:rPr lang="en-US" sz="1200">
                <a:ea typeface="Calibri" panose="020F0502020204030204"/>
                <a:cs typeface="Calibri" panose="020F0502020204030204"/>
              </a:rPr>
              <a:t>Blue dot represents a failed missions</a:t>
            </a:r>
          </a:p>
          <a:p>
            <a:pPr marL="742950" lvl="1" indent="-285750">
              <a:buFont typeface="Arial"/>
              <a:buChar char="•"/>
            </a:pPr>
            <a:r>
              <a:rPr lang="en-US" sz="1200">
                <a:ea typeface="Calibri" panose="020F0502020204030204"/>
                <a:cs typeface="Calibri" panose="020F0502020204030204"/>
              </a:rPr>
              <a:t>Yellow dot represents successful missions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1">
            <a:extLst>
              <a:ext uri="{FF2B5EF4-FFF2-40B4-BE49-F238E27FC236}">
                <a16:creationId xmlns:a16="http://schemas.microsoft.com/office/drawing/2014/main" id="{990E66F8-0E91-EB53-6105-724B268B4EE8}"/>
              </a:ext>
            </a:extLst>
          </p:cNvPr>
          <p:cNvPicPr>
            <a:picLocks noChangeAspect="1"/>
          </p:cNvPicPr>
          <p:nvPr/>
        </p:nvPicPr>
        <p:blipFill>
          <a:blip r:embed="rId3"/>
          <a:stretch>
            <a:fillRect/>
          </a:stretch>
        </p:blipFill>
        <p:spPr>
          <a:xfrm>
            <a:off x="774558" y="1376795"/>
            <a:ext cx="10518196" cy="2843646"/>
          </a:xfrm>
          <a:prstGeom prst="rect">
            <a:avLst/>
          </a:prstGeom>
        </p:spPr>
      </p:pic>
      <p:sp>
        <p:nvSpPr>
          <p:cNvPr id="6" name="TextBox 1">
            <a:extLst>
              <a:ext uri="{FF2B5EF4-FFF2-40B4-BE49-F238E27FC236}">
                <a16:creationId xmlns:a16="http://schemas.microsoft.com/office/drawing/2014/main" id="{EF6EF6ED-029B-C71C-AF9E-816D18533F64}"/>
              </a:ext>
            </a:extLst>
          </p:cNvPr>
          <p:cNvSpPr txBox="1"/>
          <p:nvPr/>
        </p:nvSpPr>
        <p:spPr>
          <a:xfrm>
            <a:off x="6248398" y="4613563"/>
            <a:ext cx="5375565" cy="12926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b="1">
                <a:ea typeface="+mn-lt"/>
                <a:cs typeface="+mn-lt"/>
              </a:rPr>
              <a:t>Observations:</a:t>
            </a:r>
            <a:endParaRPr lang="en-US" b="1">
              <a:ea typeface="Calibri"/>
              <a:cs typeface="Calibri"/>
            </a:endParaRPr>
          </a:p>
          <a:p>
            <a:pPr marL="742950" indent="-285750" algn="just">
              <a:buFont typeface="Arial"/>
              <a:buChar char="•"/>
            </a:pPr>
            <a:r>
              <a:rPr lang="en-US" sz="1200">
                <a:ea typeface="+mn-lt"/>
                <a:cs typeface="+mn-lt"/>
              </a:rPr>
              <a:t>ES-L1, GEO, HEO and SSO orbits have the highest success rate (1)</a:t>
            </a:r>
          </a:p>
          <a:p>
            <a:pPr marL="742950" indent="-285750" algn="just">
              <a:buFont typeface="Arial"/>
              <a:buChar char="•"/>
            </a:pPr>
            <a:r>
              <a:rPr lang="en-US" sz="1200">
                <a:ea typeface="+mn-lt"/>
                <a:cs typeface="+mn-lt"/>
              </a:rPr>
              <a:t>ISS, MEO, LEO, PO show a moderate success rate between 0.6 and 0,7</a:t>
            </a:r>
          </a:p>
          <a:p>
            <a:pPr marL="742950" indent="-285750" algn="just">
              <a:buFont typeface="Arial"/>
              <a:buChar char="•"/>
            </a:pPr>
            <a:r>
              <a:rPr lang="en-US" sz="1200">
                <a:ea typeface="Calibri" panose="020F0502020204030204"/>
                <a:cs typeface="Calibri" panose="020F0502020204030204"/>
              </a:rPr>
              <a:t>GTO has the lowest success</a:t>
            </a:r>
          </a:p>
          <a:p>
            <a:pPr marL="742950" indent="-285750" algn="just">
              <a:buFont typeface="Arial"/>
              <a:buChar char="•"/>
            </a:pPr>
            <a:endParaRPr lang="en-US" sz="1200">
              <a:ea typeface="Calibri" panose="020F0502020204030204"/>
              <a:cs typeface="Calibri" panose="020F0502020204030204"/>
            </a:endParaRPr>
          </a:p>
          <a:p>
            <a:pPr marL="742950" lvl="1" indent="-285750" algn="just">
              <a:buFont typeface="Courier New"/>
              <a:buChar char="o"/>
            </a:pPr>
            <a:endParaRPr lang="en-US" sz="1200">
              <a:ea typeface="Calibri" panose="020F0502020204030204"/>
              <a:cs typeface="Calibri" panose="020F0502020204030204"/>
            </a:endParaRPr>
          </a:p>
        </p:txBody>
      </p:sp>
      <p:sp>
        <p:nvSpPr>
          <p:cNvPr id="9" name="TextBox 1">
            <a:extLst>
              <a:ext uri="{FF2B5EF4-FFF2-40B4-BE49-F238E27FC236}">
                <a16:creationId xmlns:a16="http://schemas.microsoft.com/office/drawing/2014/main" id="{C56F3107-EDEF-5B99-9946-9DFA0D7ED1AE}"/>
              </a:ext>
            </a:extLst>
          </p:cNvPr>
          <p:cNvSpPr txBox="1"/>
          <p:nvPr/>
        </p:nvSpPr>
        <p:spPr>
          <a:xfrm>
            <a:off x="775853" y="4613563"/>
            <a:ext cx="5791202"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ea typeface="Calibri"/>
                <a:cs typeface="Calibri"/>
              </a:rPr>
              <a:t>Description:</a:t>
            </a:r>
          </a:p>
          <a:p>
            <a:pPr marL="742950" lvl="1" indent="-285750">
              <a:buFont typeface="Arial"/>
              <a:buChar char="•"/>
            </a:pPr>
            <a:r>
              <a:rPr lang="en-US" sz="1200">
                <a:ea typeface="+mn-lt"/>
                <a:cs typeface="+mn-lt"/>
              </a:rPr>
              <a:t>Success rate of each obit</a:t>
            </a:r>
            <a:endParaRPr lang="en-US"/>
          </a:p>
          <a:p>
            <a:pPr marL="742950" indent="-285750">
              <a:buFont typeface="Arial"/>
              <a:buChar char="•"/>
            </a:pPr>
            <a:r>
              <a:rPr lang="en-US" sz="1200">
                <a:ea typeface="+mn-lt"/>
                <a:cs typeface="+mn-lt"/>
              </a:rPr>
              <a:t>X-axis (Orbit): orbits (LEO, ISS, GTO, ....), destination of each mission.</a:t>
            </a:r>
          </a:p>
          <a:p>
            <a:pPr marL="742950" lvl="1" indent="-285750">
              <a:buFont typeface="Arial"/>
              <a:buChar char="•"/>
            </a:pPr>
            <a:endParaRPr lang="en-US" sz="1200">
              <a:ea typeface="Calibri" panose="020F0502020204030204"/>
              <a:cs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1" descr="A graph of flight number and flight number&#10;&#10;AI-generated content may be incorrect.">
            <a:extLst>
              <a:ext uri="{FF2B5EF4-FFF2-40B4-BE49-F238E27FC236}">
                <a16:creationId xmlns:a16="http://schemas.microsoft.com/office/drawing/2014/main" id="{29501435-2F62-BE61-E629-97CE93C01F38}"/>
              </a:ext>
            </a:extLst>
          </p:cNvPr>
          <p:cNvPicPr>
            <a:picLocks noChangeAspect="1"/>
          </p:cNvPicPr>
          <p:nvPr/>
        </p:nvPicPr>
        <p:blipFill>
          <a:blip r:embed="rId3"/>
          <a:stretch>
            <a:fillRect/>
          </a:stretch>
        </p:blipFill>
        <p:spPr>
          <a:xfrm>
            <a:off x="775423" y="1391084"/>
            <a:ext cx="10516466" cy="2953615"/>
          </a:xfrm>
          <a:prstGeom prst="rect">
            <a:avLst/>
          </a:prstGeom>
        </p:spPr>
      </p:pic>
      <p:sp>
        <p:nvSpPr>
          <p:cNvPr id="7" name="TextBox 1">
            <a:extLst>
              <a:ext uri="{FF2B5EF4-FFF2-40B4-BE49-F238E27FC236}">
                <a16:creationId xmlns:a16="http://schemas.microsoft.com/office/drawing/2014/main" id="{BCDE006A-9FEE-2B7D-395C-64660DD22EFB}"/>
              </a:ext>
            </a:extLst>
          </p:cNvPr>
          <p:cNvSpPr txBox="1"/>
          <p:nvPr/>
        </p:nvSpPr>
        <p:spPr>
          <a:xfrm>
            <a:off x="6442362" y="4613563"/>
            <a:ext cx="4849093"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b="1">
                <a:ea typeface="+mn-lt"/>
                <a:cs typeface="+mn-lt"/>
              </a:rPr>
              <a:t>Observations:</a:t>
            </a:r>
            <a:endParaRPr lang="en-US" b="1">
              <a:ea typeface="Calibri"/>
              <a:cs typeface="Calibri"/>
            </a:endParaRPr>
          </a:p>
          <a:p>
            <a:pPr marL="742950" lvl="1" indent="-285750" algn="just">
              <a:buFont typeface="Courier New"/>
              <a:buChar char="o"/>
            </a:pPr>
            <a:r>
              <a:rPr lang="en-US" sz="1200">
                <a:ea typeface="+mn-lt"/>
                <a:cs typeface="+mn-lt"/>
              </a:rPr>
              <a:t>LEO orbit, success seems to be related to the number of flights.</a:t>
            </a:r>
            <a:endParaRPr lang="en-US" sz="1200">
              <a:ea typeface="Calibri" panose="020F0502020204030204"/>
              <a:cs typeface="Calibri" panose="020F0502020204030204"/>
            </a:endParaRPr>
          </a:p>
          <a:p>
            <a:pPr marL="742950" lvl="1" indent="-285750" algn="just">
              <a:buFont typeface="Courier New"/>
              <a:buChar char="o"/>
            </a:pPr>
            <a:r>
              <a:rPr lang="en-US" sz="1200">
                <a:ea typeface="+mn-lt"/>
                <a:cs typeface="+mn-lt"/>
              </a:rPr>
              <a:t>in the GTO orbit, there appears to be no relationship between flight number and success.</a:t>
            </a:r>
            <a:endParaRPr lang="en-US" sz="1200">
              <a:ea typeface="Calibri" panose="020F0502020204030204"/>
              <a:cs typeface="Calibri" panose="020F0502020204030204"/>
            </a:endParaRPr>
          </a:p>
        </p:txBody>
      </p:sp>
      <p:sp>
        <p:nvSpPr>
          <p:cNvPr id="8" name="TextBox 1">
            <a:extLst>
              <a:ext uri="{FF2B5EF4-FFF2-40B4-BE49-F238E27FC236}">
                <a16:creationId xmlns:a16="http://schemas.microsoft.com/office/drawing/2014/main" id="{27E8A9C4-E1CA-8BAB-D370-8BFDFDB247D5}"/>
              </a:ext>
            </a:extLst>
          </p:cNvPr>
          <p:cNvSpPr txBox="1"/>
          <p:nvPr/>
        </p:nvSpPr>
        <p:spPr>
          <a:xfrm>
            <a:off x="775853" y="4613563"/>
            <a:ext cx="5791202" cy="12926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ea typeface="Calibri"/>
                <a:cs typeface="Calibri"/>
              </a:rPr>
              <a:t>Description:</a:t>
            </a:r>
          </a:p>
          <a:p>
            <a:pPr marL="742950" lvl="1" indent="-285750">
              <a:buFont typeface="Arial"/>
              <a:buChar char="•"/>
            </a:pPr>
            <a:r>
              <a:rPr lang="en-US" sz="1200">
                <a:ea typeface="+mn-lt"/>
                <a:cs typeface="+mn-lt"/>
              </a:rPr>
              <a:t>Relationship between flight number and Orbit</a:t>
            </a:r>
          </a:p>
          <a:p>
            <a:pPr marL="742950" lvl="1" indent="-285750">
              <a:buFont typeface="Arial"/>
              <a:buChar char="•"/>
            </a:pPr>
            <a:r>
              <a:rPr lang="en-US" sz="1200">
                <a:ea typeface="+mn-lt"/>
                <a:cs typeface="+mn-lt"/>
              </a:rPr>
              <a:t>X-axis (Flight Number): order in which missions were launched.</a:t>
            </a:r>
            <a:endParaRPr lang="en-US" sz="1200">
              <a:ea typeface="Calibri" panose="020F0502020204030204"/>
              <a:cs typeface="Calibri" panose="020F0502020204030204"/>
            </a:endParaRPr>
          </a:p>
          <a:p>
            <a:pPr marL="742950" lvl="1" indent="-285750">
              <a:buFont typeface="Arial"/>
              <a:buChar char="•"/>
            </a:pPr>
            <a:r>
              <a:rPr lang="en-US" sz="1200">
                <a:ea typeface="+mn-lt"/>
                <a:cs typeface="+mn-lt"/>
              </a:rPr>
              <a:t>Y-axis (Orbit): orbits (LEO, ISS, GTO, ....), destination of each mission.</a:t>
            </a:r>
            <a:endParaRPr lang="en-US" sz="1200">
              <a:ea typeface="Calibri" panose="020F0502020204030204"/>
              <a:cs typeface="Calibri" panose="020F0502020204030204"/>
            </a:endParaRPr>
          </a:p>
          <a:p>
            <a:pPr marL="742950" lvl="1" indent="-285750">
              <a:buFont typeface="Arial"/>
              <a:buChar char="•"/>
            </a:pPr>
            <a:r>
              <a:rPr lang="en-US" sz="1200">
                <a:ea typeface="Calibri" panose="020F0502020204030204"/>
                <a:cs typeface="Calibri" panose="020F0502020204030204"/>
              </a:rPr>
              <a:t>Blue dot represents a failed missions</a:t>
            </a:r>
          </a:p>
          <a:p>
            <a:pPr marL="742950" lvl="1" indent="-285750">
              <a:buFont typeface="Arial"/>
              <a:buChar char="•"/>
            </a:pPr>
            <a:r>
              <a:rPr lang="en-US" sz="1200">
                <a:ea typeface="Calibri" panose="020F0502020204030204"/>
                <a:cs typeface="Calibri" panose="020F0502020204030204"/>
              </a:rPr>
              <a:t>Yellow dot represents successful missions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1" descr="A graph of mass versus orbit type&#10;&#10;AI-generated content may be incorrect.">
            <a:extLst>
              <a:ext uri="{FF2B5EF4-FFF2-40B4-BE49-F238E27FC236}">
                <a16:creationId xmlns:a16="http://schemas.microsoft.com/office/drawing/2014/main" id="{189AC154-080F-439F-80C2-A3E4FFF5CEC0}"/>
              </a:ext>
            </a:extLst>
          </p:cNvPr>
          <p:cNvPicPr>
            <a:picLocks noChangeAspect="1"/>
          </p:cNvPicPr>
          <p:nvPr/>
        </p:nvPicPr>
        <p:blipFill>
          <a:blip r:embed="rId3"/>
          <a:stretch>
            <a:fillRect/>
          </a:stretch>
        </p:blipFill>
        <p:spPr>
          <a:xfrm>
            <a:off x="764966" y="1501741"/>
            <a:ext cx="10513067" cy="3105330"/>
          </a:xfrm>
          <a:prstGeom prst="rect">
            <a:avLst/>
          </a:prstGeom>
        </p:spPr>
      </p:pic>
      <p:sp>
        <p:nvSpPr>
          <p:cNvPr id="7" name="TextBox 1">
            <a:extLst>
              <a:ext uri="{FF2B5EF4-FFF2-40B4-BE49-F238E27FC236}">
                <a16:creationId xmlns:a16="http://schemas.microsoft.com/office/drawing/2014/main" id="{DFE69545-F235-A0C1-A995-CE32014E4686}"/>
              </a:ext>
            </a:extLst>
          </p:cNvPr>
          <p:cNvSpPr txBox="1"/>
          <p:nvPr/>
        </p:nvSpPr>
        <p:spPr>
          <a:xfrm>
            <a:off x="5999017" y="4627417"/>
            <a:ext cx="5250874" cy="9079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b="1">
                <a:ea typeface="+mn-lt"/>
                <a:cs typeface="+mn-lt"/>
              </a:rPr>
              <a:t>Observations:</a:t>
            </a:r>
            <a:endParaRPr lang="en-US" b="1">
              <a:ea typeface="Calibri"/>
              <a:cs typeface="Calibri"/>
            </a:endParaRPr>
          </a:p>
          <a:p>
            <a:pPr marL="742950" lvl="1" indent="-285750" algn="just">
              <a:buFont typeface="Arial"/>
              <a:buChar char="•"/>
            </a:pPr>
            <a:r>
              <a:rPr lang="en-US" sz="1100">
                <a:ea typeface="+mn-lt"/>
                <a:cs typeface="+mn-lt"/>
              </a:rPr>
              <a:t>heavy payloads the successful landing are more for </a:t>
            </a:r>
            <a:r>
              <a:rPr lang="en-US" sz="1100" err="1">
                <a:ea typeface="+mn-lt"/>
                <a:cs typeface="+mn-lt"/>
              </a:rPr>
              <a:t>Polar,LEO</a:t>
            </a:r>
            <a:r>
              <a:rPr lang="en-US" sz="1100">
                <a:ea typeface="+mn-lt"/>
                <a:cs typeface="+mn-lt"/>
              </a:rPr>
              <a:t> and ISS.</a:t>
            </a:r>
          </a:p>
          <a:p>
            <a:pPr marL="742950" lvl="1" indent="-285750" algn="just">
              <a:buFont typeface="Arial"/>
              <a:buChar char="•"/>
            </a:pPr>
            <a:r>
              <a:rPr lang="en-US" sz="1100">
                <a:ea typeface="+mn-lt"/>
                <a:cs typeface="+mn-lt"/>
              </a:rPr>
              <a:t>GTO, it's difficult to distinguish between successful and unsuccessful landings as both outcomes are present.</a:t>
            </a:r>
          </a:p>
        </p:txBody>
      </p:sp>
      <p:sp>
        <p:nvSpPr>
          <p:cNvPr id="9" name="TextBox 1">
            <a:extLst>
              <a:ext uri="{FF2B5EF4-FFF2-40B4-BE49-F238E27FC236}">
                <a16:creationId xmlns:a16="http://schemas.microsoft.com/office/drawing/2014/main" id="{9B30A42F-29BF-F84A-E5B9-8E9F03AC6DA5}"/>
              </a:ext>
            </a:extLst>
          </p:cNvPr>
          <p:cNvSpPr txBox="1"/>
          <p:nvPr/>
        </p:nvSpPr>
        <p:spPr>
          <a:xfrm>
            <a:off x="775853" y="4613563"/>
            <a:ext cx="5791202" cy="129266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ea typeface="Calibri"/>
                <a:cs typeface="Calibri"/>
              </a:rPr>
              <a:t>Description:</a:t>
            </a:r>
          </a:p>
          <a:p>
            <a:pPr marL="742950" lvl="1" indent="-285750">
              <a:buFont typeface="Arial"/>
              <a:buChar char="•"/>
            </a:pPr>
            <a:r>
              <a:rPr lang="en-US" sz="1200">
                <a:ea typeface="+mn-lt"/>
                <a:cs typeface="+mn-lt"/>
              </a:rPr>
              <a:t>Relationship between Payload Mass vs Orbit Type</a:t>
            </a:r>
          </a:p>
          <a:p>
            <a:pPr marL="742950" indent="-285750">
              <a:buFont typeface="Arial"/>
              <a:buChar char="•"/>
            </a:pPr>
            <a:r>
              <a:rPr lang="en-US" sz="1200">
                <a:ea typeface="+mn-lt"/>
                <a:cs typeface="+mn-lt"/>
              </a:rPr>
              <a:t>X-axis (Payload mass): mass of the payload</a:t>
            </a:r>
          </a:p>
          <a:p>
            <a:pPr marL="742950" lvl="1" indent="-285750">
              <a:buFont typeface="Arial"/>
              <a:buChar char="•"/>
            </a:pPr>
            <a:r>
              <a:rPr lang="en-US" sz="1200">
                <a:ea typeface="+mn-lt"/>
                <a:cs typeface="+mn-lt"/>
              </a:rPr>
              <a:t>Y-axis (Orbit): orbits (LEO, ISS, GTO, ....), destination of each mission.</a:t>
            </a:r>
            <a:endParaRPr lang="en-US" sz="1200">
              <a:ea typeface="Calibri" panose="020F0502020204030204"/>
              <a:cs typeface="Calibri" panose="020F0502020204030204"/>
            </a:endParaRPr>
          </a:p>
          <a:p>
            <a:pPr marL="742950" lvl="1" indent="-285750">
              <a:buFont typeface="Arial"/>
              <a:buChar char="•"/>
            </a:pPr>
            <a:r>
              <a:rPr lang="en-US" sz="1200">
                <a:ea typeface="Calibri" panose="020F0502020204030204"/>
                <a:cs typeface="Calibri" panose="020F0502020204030204"/>
              </a:rPr>
              <a:t>Blue dot represents a failed missions</a:t>
            </a:r>
          </a:p>
          <a:p>
            <a:pPr marL="742950" lvl="1" indent="-285750">
              <a:buFont typeface="Arial"/>
              <a:buChar char="•"/>
            </a:pPr>
            <a:r>
              <a:rPr lang="en-US" sz="1200">
                <a:ea typeface="Calibri" panose="020F0502020204030204"/>
                <a:cs typeface="Calibri" panose="020F0502020204030204"/>
              </a:rPr>
              <a:t>Yellow dot represents successful missions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1" descr="A graph with a line going up&#10;&#10;AI-generated content may be incorrect.">
            <a:extLst>
              <a:ext uri="{FF2B5EF4-FFF2-40B4-BE49-F238E27FC236}">
                <a16:creationId xmlns:a16="http://schemas.microsoft.com/office/drawing/2014/main" id="{1BB4EE0F-523E-0A67-9D8F-7AA35A370336}"/>
              </a:ext>
            </a:extLst>
          </p:cNvPr>
          <p:cNvPicPr>
            <a:picLocks noChangeAspect="1"/>
          </p:cNvPicPr>
          <p:nvPr/>
        </p:nvPicPr>
        <p:blipFill>
          <a:blip r:embed="rId3"/>
          <a:stretch>
            <a:fillRect/>
          </a:stretch>
        </p:blipFill>
        <p:spPr>
          <a:xfrm>
            <a:off x="6176962" y="1443904"/>
            <a:ext cx="5366040" cy="4579793"/>
          </a:xfrm>
          <a:prstGeom prst="rect">
            <a:avLst/>
          </a:prstGeom>
        </p:spPr>
      </p:pic>
      <p:sp>
        <p:nvSpPr>
          <p:cNvPr id="9" name="TextBox 8">
            <a:extLst>
              <a:ext uri="{FF2B5EF4-FFF2-40B4-BE49-F238E27FC236}">
                <a16:creationId xmlns:a16="http://schemas.microsoft.com/office/drawing/2014/main" id="{C32B139E-3FDA-A54A-C1BB-1BE600A6D5AC}"/>
              </a:ext>
            </a:extLst>
          </p:cNvPr>
          <p:cNvSpPr txBox="1"/>
          <p:nvPr/>
        </p:nvSpPr>
        <p:spPr>
          <a:xfrm>
            <a:off x="775855" y="1537855"/>
            <a:ext cx="5153891"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t>This line plot shows the trend of </a:t>
            </a:r>
            <a:r>
              <a:rPr lang="en-US" sz="1400" b="1"/>
              <a:t>launch success rates over time</a:t>
            </a:r>
            <a:r>
              <a:rPr lang="en-US" sz="1400"/>
              <a:t> from </a:t>
            </a:r>
            <a:r>
              <a:rPr lang="en-US" sz="1400" b="1"/>
              <a:t>2010 to 2020</a:t>
            </a:r>
            <a:r>
              <a:rPr lang="en-US" sz="1400"/>
              <a:t>, with an associated confidence interval (shaded area).</a:t>
            </a:r>
            <a:endParaRPr lang="en-US" sz="1400">
              <a:ea typeface="Calibri"/>
              <a:cs typeface="Calibri"/>
            </a:endParaRPr>
          </a:p>
          <a:p>
            <a:pPr algn="just"/>
            <a:endParaRPr lang="en-US" sz="1400">
              <a:ea typeface="Calibri"/>
              <a:cs typeface="Calibri"/>
            </a:endParaRPr>
          </a:p>
          <a:p>
            <a:pPr algn="just"/>
            <a:r>
              <a:rPr lang="en-US" sz="1400" b="1"/>
              <a:t>Axes and Labels:</a:t>
            </a:r>
            <a:endParaRPr lang="en-US" sz="1400" b="1">
              <a:ea typeface="Calibri"/>
              <a:cs typeface="Calibri"/>
            </a:endParaRPr>
          </a:p>
          <a:p>
            <a:pPr marL="742950" lvl="1" indent="-285750" algn="just">
              <a:buFont typeface="Arial"/>
              <a:buChar char="•"/>
            </a:pPr>
            <a:r>
              <a:rPr lang="en-US" sz="1400" b="1"/>
              <a:t>X-axis (Date):</a:t>
            </a:r>
            <a:r>
              <a:rPr lang="en-US" sz="1400"/>
              <a:t> Represents the years from 2010 to 2020.</a:t>
            </a:r>
            <a:endParaRPr lang="en-US" sz="1400">
              <a:ea typeface="Calibri"/>
              <a:cs typeface="Calibri"/>
            </a:endParaRPr>
          </a:p>
          <a:p>
            <a:pPr marL="742950" lvl="1" indent="-285750" algn="just">
              <a:buFont typeface="Arial"/>
              <a:buChar char="•"/>
            </a:pPr>
            <a:r>
              <a:rPr lang="en-US" sz="1400" b="1"/>
              <a:t>Y-axis (Class):</a:t>
            </a:r>
            <a:r>
              <a:rPr lang="en-US" sz="1400"/>
              <a:t> Represents the success rate of launches, ranging from </a:t>
            </a:r>
            <a:r>
              <a:rPr lang="en-US" sz="1400" b="1"/>
              <a:t>0 (no success)</a:t>
            </a:r>
            <a:r>
              <a:rPr lang="en-US" sz="1400"/>
              <a:t> to </a:t>
            </a:r>
            <a:r>
              <a:rPr lang="en-US" sz="1400" b="1"/>
              <a:t>1 (100% success rate)</a:t>
            </a:r>
            <a:r>
              <a:rPr lang="en-US" sz="1400"/>
              <a:t>.</a:t>
            </a:r>
            <a:endParaRPr lang="en-US" sz="1400">
              <a:ea typeface="Calibri"/>
              <a:cs typeface="Calibri"/>
            </a:endParaRPr>
          </a:p>
          <a:p>
            <a:pPr marL="742950" lvl="1" indent="-285750" algn="just">
              <a:buFont typeface="Arial"/>
              <a:buChar char="•"/>
            </a:pPr>
            <a:r>
              <a:rPr lang="en-US" sz="1400" b="1"/>
              <a:t>Shaded Region:</a:t>
            </a:r>
            <a:r>
              <a:rPr lang="en-US" sz="1400"/>
              <a:t> Represents the confidence interval, showing variability in success rates.</a:t>
            </a:r>
            <a:endParaRPr lang="en-US" sz="1400">
              <a:ea typeface="Calibri"/>
              <a:cs typeface="Calibri"/>
            </a:endParaRPr>
          </a:p>
          <a:p>
            <a:pPr marL="742950" lvl="1" indent="-285750" algn="just">
              <a:buFont typeface="Arial"/>
              <a:buChar char="•"/>
            </a:pPr>
            <a:endParaRPr lang="en-US" sz="1400">
              <a:ea typeface="Calibri"/>
              <a:cs typeface="Calibri"/>
            </a:endParaRPr>
          </a:p>
          <a:p>
            <a:pPr marL="742950" lvl="1" indent="-285750" algn="just">
              <a:buFont typeface="Arial"/>
              <a:buChar char="•"/>
            </a:pPr>
            <a:endParaRPr lang="en-US" sz="1400">
              <a:ea typeface="Calibri"/>
              <a:cs typeface="Calibri"/>
            </a:endParaRPr>
          </a:p>
          <a:p>
            <a:pPr algn="just"/>
            <a:r>
              <a:rPr lang="en-US" sz="1400" b="1"/>
              <a:t>Observations:</a:t>
            </a:r>
            <a:endParaRPr lang="en-US" sz="1400" b="1">
              <a:ea typeface="Calibri"/>
              <a:cs typeface="Calibri"/>
            </a:endParaRPr>
          </a:p>
          <a:p>
            <a:pPr marL="742950" lvl="1" indent="-285750" algn="just">
              <a:buFont typeface="Arial"/>
              <a:buChar char="•"/>
            </a:pPr>
            <a:r>
              <a:rPr lang="en-US" sz="1400" b="1"/>
              <a:t>Early Years (2010 - 2013):</a:t>
            </a:r>
            <a:endParaRPr lang="en-US" sz="1400" b="1">
              <a:ea typeface="Calibri"/>
              <a:cs typeface="Calibri"/>
            </a:endParaRPr>
          </a:p>
          <a:p>
            <a:pPr marL="1200150" lvl="3" indent="-285750" algn="just">
              <a:buFont typeface="Arial"/>
              <a:buChar char="•"/>
            </a:pPr>
            <a:r>
              <a:rPr lang="en-US" sz="1400"/>
              <a:t>No successful launches (success rate = 0).</a:t>
            </a:r>
            <a:endParaRPr lang="en-US" sz="1400">
              <a:ea typeface="Calibri"/>
              <a:cs typeface="Calibri"/>
            </a:endParaRPr>
          </a:p>
          <a:p>
            <a:pPr marL="742950" lvl="1" indent="-285750" algn="just">
              <a:buFont typeface="Arial"/>
              <a:buChar char="•"/>
            </a:pPr>
            <a:r>
              <a:rPr lang="en-US" sz="1400" b="1"/>
              <a:t>2013 - 2020:</a:t>
            </a:r>
            <a:endParaRPr lang="en-US" sz="1400" b="1">
              <a:ea typeface="Calibri"/>
              <a:cs typeface="Calibri"/>
            </a:endParaRPr>
          </a:p>
          <a:p>
            <a:pPr marL="1200150" lvl="3" indent="-285750" algn="just">
              <a:buFont typeface="Arial"/>
              <a:buChar char="•"/>
            </a:pPr>
            <a:r>
              <a:rPr lang="en-US" sz="1400"/>
              <a:t>success rate kept increasing</a:t>
            </a:r>
            <a:endParaRPr lang="en-US" sz="1400">
              <a:ea typeface="Calibri"/>
              <a:cs typeface="Calibri"/>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087989" cy="4406756"/>
          </a:xfrm>
          <a:prstGeom prst="rect">
            <a:avLst/>
          </a:prstGeom>
        </p:spPr>
        <p:txBody>
          <a:bodyPr lIns="91440" tIns="45720" rIns="91440" bIns="45720" anchor="t">
            <a:normAutofit/>
          </a:bodyPr>
          <a:lstStyle/>
          <a:p>
            <a:pPr>
              <a:lnSpc>
                <a:spcPct val="100000"/>
              </a:lnSpc>
              <a:spcBef>
                <a:spcPts val="1400"/>
              </a:spcBef>
            </a:pPr>
            <a:r>
              <a:rPr lang="en-US" sz="1400">
                <a:solidFill>
                  <a:schemeClr val="accent3">
                    <a:lumMod val="25000"/>
                  </a:schemeClr>
                </a:solidFill>
                <a:ea typeface="+mn-lt"/>
                <a:cs typeface="+mn-lt"/>
              </a:rPr>
              <a:t>This SQL query retrieves the unique launch sites used in space missions from the </a:t>
            </a:r>
            <a:r>
              <a:rPr lang="en-US" sz="1400" b="1">
                <a:solidFill>
                  <a:schemeClr val="accent3">
                    <a:lumMod val="25000"/>
                  </a:schemeClr>
                </a:solidFill>
                <a:ea typeface="+mn-lt"/>
                <a:cs typeface="+mn-lt"/>
              </a:rPr>
              <a:t>SPACEXTABLE</a:t>
            </a:r>
            <a:r>
              <a:rPr lang="en-US" sz="1400">
                <a:solidFill>
                  <a:schemeClr val="accent3">
                    <a:lumMod val="25000"/>
                  </a:schemeClr>
                </a:solidFill>
                <a:ea typeface="+mn-lt"/>
                <a:cs typeface="+mn-lt"/>
              </a:rPr>
              <a:t> database.</a:t>
            </a:r>
            <a:endParaRPr lang="en-US" sz="1400">
              <a:solidFill>
                <a:schemeClr val="accent3">
                  <a:lumMod val="25000"/>
                </a:schemeClr>
              </a:solidFill>
              <a:ea typeface="Calibri"/>
              <a:cs typeface="Calibri"/>
            </a:endParaRPr>
          </a:p>
          <a:p>
            <a:r>
              <a:rPr lang="en-US" sz="1400">
                <a:solidFill>
                  <a:schemeClr val="accent3">
                    <a:lumMod val="25000"/>
                  </a:schemeClr>
                </a:solidFill>
                <a:ea typeface="+mn-lt"/>
                <a:cs typeface="+mn-lt"/>
              </a:rPr>
              <a:t>Four unique launch sites are identified:</a:t>
            </a:r>
          </a:p>
          <a:p>
            <a:pPr lvl="1">
              <a:buFont typeface="Courier New" panose="020B0604020202020204" pitchFamily="34" charset="0"/>
              <a:buChar char="o"/>
            </a:pPr>
            <a:r>
              <a:rPr lang="en-US" sz="1400" b="1">
                <a:solidFill>
                  <a:schemeClr val="accent3">
                    <a:lumMod val="25000"/>
                  </a:schemeClr>
                </a:solidFill>
                <a:ea typeface="+mn-lt"/>
                <a:cs typeface="+mn-lt"/>
              </a:rPr>
              <a:t>CCAFS LC-40</a:t>
            </a:r>
            <a:endParaRPr lang="en-US" sz="1400">
              <a:solidFill>
                <a:schemeClr val="accent3">
                  <a:lumMod val="25000"/>
                </a:schemeClr>
              </a:solidFill>
              <a:ea typeface="Calibri"/>
              <a:cs typeface="Calibri"/>
            </a:endParaRPr>
          </a:p>
          <a:p>
            <a:pPr lvl="1">
              <a:buFont typeface="Courier New" panose="020B0604020202020204" pitchFamily="34" charset="0"/>
              <a:buChar char="o"/>
            </a:pPr>
            <a:r>
              <a:rPr lang="en-US" sz="1400" b="1">
                <a:solidFill>
                  <a:schemeClr val="accent3">
                    <a:lumMod val="25000"/>
                  </a:schemeClr>
                </a:solidFill>
                <a:ea typeface="+mn-lt"/>
                <a:cs typeface="+mn-lt"/>
              </a:rPr>
              <a:t>VAFB SLC-4E</a:t>
            </a:r>
            <a:endParaRPr lang="en-US" sz="1400">
              <a:solidFill>
                <a:schemeClr val="accent3">
                  <a:lumMod val="25000"/>
                </a:schemeClr>
              </a:solidFill>
              <a:ea typeface="Calibri"/>
              <a:cs typeface="Calibri"/>
            </a:endParaRPr>
          </a:p>
          <a:p>
            <a:pPr lvl="1">
              <a:buFont typeface="Courier New" panose="020B0604020202020204" pitchFamily="34" charset="0"/>
              <a:buChar char="o"/>
            </a:pPr>
            <a:r>
              <a:rPr lang="en-US" sz="1400" b="1">
                <a:solidFill>
                  <a:schemeClr val="accent3">
                    <a:lumMod val="25000"/>
                  </a:schemeClr>
                </a:solidFill>
                <a:ea typeface="+mn-lt"/>
                <a:cs typeface="+mn-lt"/>
              </a:rPr>
              <a:t>KSC LC-39A</a:t>
            </a:r>
            <a:endParaRPr lang="en-US" sz="1400">
              <a:solidFill>
                <a:schemeClr val="accent3">
                  <a:lumMod val="25000"/>
                </a:schemeClr>
              </a:solidFill>
              <a:ea typeface="Calibri"/>
              <a:cs typeface="Calibri"/>
            </a:endParaRPr>
          </a:p>
          <a:p>
            <a:pPr lvl="1">
              <a:buFont typeface="Courier New" panose="020B0604020202020204" pitchFamily="34" charset="0"/>
              <a:buChar char="o"/>
            </a:pPr>
            <a:r>
              <a:rPr lang="en-US" sz="1400" b="1">
                <a:solidFill>
                  <a:schemeClr val="accent3">
                    <a:lumMod val="25000"/>
                  </a:schemeClr>
                </a:solidFill>
                <a:ea typeface="+mn-lt"/>
                <a:cs typeface="+mn-lt"/>
              </a:rPr>
              <a:t>CCAFS SLC-40</a:t>
            </a:r>
            <a:endParaRPr lang="en-US" sz="1400">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endParaRPr lang="en-US" sz="14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a:solidFill>
                  <a:schemeClr val="accent3">
                    <a:lumMod val="25000"/>
                  </a:schemeClr>
                </a:solidFill>
                <a:latin typeface="Abadi"/>
              </a:rPr>
              <a:t>The </a:t>
            </a:r>
            <a:r>
              <a:rPr lang="en-US" sz="1400" err="1">
                <a:solidFill>
                  <a:schemeClr val="accent3">
                    <a:lumMod val="25000"/>
                  </a:schemeClr>
                </a:solidFill>
                <a:latin typeface="Abadi"/>
              </a:rPr>
              <a:t>objectif</a:t>
            </a:r>
            <a:r>
              <a:rPr lang="en-US" sz="1400">
                <a:solidFill>
                  <a:schemeClr val="accent3">
                    <a:lumMod val="25000"/>
                  </a:schemeClr>
                </a:solidFill>
                <a:latin typeface="Abadi"/>
              </a:rPr>
              <a:t> of this analysis was to identify where </a:t>
            </a:r>
            <a:r>
              <a:rPr lang="en-US" sz="1400" err="1">
                <a:solidFill>
                  <a:schemeClr val="accent3">
                    <a:lumMod val="25000"/>
                  </a:schemeClr>
                </a:solidFill>
                <a:latin typeface="Abadi"/>
              </a:rPr>
              <a:t>spaceX</a:t>
            </a:r>
            <a:r>
              <a:rPr lang="en-US" sz="1400">
                <a:solidFill>
                  <a:schemeClr val="accent3">
                    <a:lumMod val="25000"/>
                  </a:schemeClr>
                </a:solidFill>
                <a:latin typeface="Abadi"/>
              </a:rPr>
              <a:t> missions are launched from</a:t>
            </a:r>
            <a:endParaRPr lang="en-US" sz="14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1">
            <a:extLst>
              <a:ext uri="{FF2B5EF4-FFF2-40B4-BE49-F238E27FC236}">
                <a16:creationId xmlns:a16="http://schemas.microsoft.com/office/drawing/2014/main" id="{C9208B92-945F-CCBC-CA1B-1F57A31607DB}"/>
              </a:ext>
            </a:extLst>
          </p:cNvPr>
          <p:cNvPicPr>
            <a:picLocks noChangeAspect="1"/>
          </p:cNvPicPr>
          <p:nvPr/>
        </p:nvPicPr>
        <p:blipFill>
          <a:blip r:embed="rId3"/>
          <a:stretch>
            <a:fillRect/>
          </a:stretch>
        </p:blipFill>
        <p:spPr>
          <a:xfrm>
            <a:off x="7070147" y="1820142"/>
            <a:ext cx="4286250" cy="419100"/>
          </a:xfrm>
          <a:prstGeom prst="rect">
            <a:avLst/>
          </a:prstGeom>
        </p:spPr>
      </p:pic>
      <p:pic>
        <p:nvPicPr>
          <p:cNvPr id="6" name="Picture 5" descr="A screenshot of a phone&#10;&#10;AI-generated content may be incorrect.">
            <a:extLst>
              <a:ext uri="{FF2B5EF4-FFF2-40B4-BE49-F238E27FC236}">
                <a16:creationId xmlns:a16="http://schemas.microsoft.com/office/drawing/2014/main" id="{3D1811A3-78F9-FACF-77AA-408E59342F5A}"/>
              </a:ext>
            </a:extLst>
          </p:cNvPr>
          <p:cNvPicPr>
            <a:picLocks noChangeAspect="1"/>
          </p:cNvPicPr>
          <p:nvPr/>
        </p:nvPicPr>
        <p:blipFill>
          <a:blip r:embed="rId4"/>
          <a:stretch>
            <a:fillRect/>
          </a:stretch>
        </p:blipFill>
        <p:spPr>
          <a:xfrm>
            <a:off x="8708014" y="3877975"/>
            <a:ext cx="1038225" cy="1457325"/>
          </a:xfrm>
          <a:prstGeom prst="rect">
            <a:avLst/>
          </a:prstGeom>
        </p:spPr>
      </p:pic>
      <p:cxnSp>
        <p:nvCxnSpPr>
          <p:cNvPr id="7" name="Straight Arrow Connector 6">
            <a:extLst>
              <a:ext uri="{FF2B5EF4-FFF2-40B4-BE49-F238E27FC236}">
                <a16:creationId xmlns:a16="http://schemas.microsoft.com/office/drawing/2014/main" id="{DFFA97E8-ABF5-D0A6-43BF-F986F26FC369}"/>
              </a:ext>
            </a:extLst>
          </p:cNvPr>
          <p:cNvCxnSpPr/>
          <p:nvPr/>
        </p:nvCxnSpPr>
        <p:spPr>
          <a:xfrm>
            <a:off x="9157854" y="2341417"/>
            <a:ext cx="27709" cy="13993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2710"/>
            <a:ext cx="3675264" cy="4415366"/>
          </a:xfrm>
          <a:prstGeom prst="rect">
            <a:avLst/>
          </a:prstGeom>
        </p:spPr>
        <p:txBody>
          <a:bodyPr lIns="91440" tIns="45720" rIns="91440" bIns="45720" anchor="t">
            <a:normAutofit/>
          </a:bodyPr>
          <a:lstStyle/>
          <a:p>
            <a:pPr>
              <a:lnSpc>
                <a:spcPct val="100000"/>
              </a:lnSpc>
              <a:spcBef>
                <a:spcPts val="1400"/>
              </a:spcBef>
            </a:pPr>
            <a:r>
              <a:rPr lang="en-US" sz="1400">
                <a:solidFill>
                  <a:schemeClr val="accent3">
                    <a:lumMod val="25000"/>
                  </a:schemeClr>
                </a:solidFill>
                <a:ea typeface="+mn-lt"/>
                <a:cs typeface="+mn-lt"/>
              </a:rPr>
              <a:t>This SQL query retrieves distinct rows from the </a:t>
            </a:r>
            <a:r>
              <a:rPr lang="en-US" sz="1400" b="1">
                <a:solidFill>
                  <a:schemeClr val="accent3">
                    <a:lumMod val="25000"/>
                  </a:schemeClr>
                </a:solidFill>
                <a:ea typeface="+mn-lt"/>
                <a:cs typeface="+mn-lt"/>
              </a:rPr>
              <a:t>SPACEXTABLE</a:t>
            </a:r>
            <a:r>
              <a:rPr lang="en-US" sz="1400">
                <a:solidFill>
                  <a:schemeClr val="accent3">
                    <a:lumMod val="25000"/>
                  </a:schemeClr>
                </a:solidFill>
                <a:ea typeface="+mn-lt"/>
                <a:cs typeface="+mn-lt"/>
              </a:rPr>
              <a:t> where the </a:t>
            </a:r>
            <a:r>
              <a:rPr lang="en-US" sz="1400" b="1" err="1">
                <a:solidFill>
                  <a:schemeClr val="accent3">
                    <a:lumMod val="25000"/>
                  </a:schemeClr>
                </a:solidFill>
                <a:ea typeface="+mn-lt"/>
                <a:cs typeface="+mn-lt"/>
              </a:rPr>
              <a:t>Launch_Site</a:t>
            </a:r>
            <a:r>
              <a:rPr lang="en-US" sz="1400">
                <a:solidFill>
                  <a:schemeClr val="accent3">
                    <a:lumMod val="25000"/>
                  </a:schemeClr>
                </a:solidFill>
                <a:ea typeface="+mn-lt"/>
                <a:cs typeface="+mn-lt"/>
              </a:rPr>
              <a:t> name starts with </a:t>
            </a:r>
            <a:r>
              <a:rPr lang="en-US" sz="1400">
                <a:solidFill>
                  <a:schemeClr val="accent3">
                    <a:lumMod val="25000"/>
                  </a:schemeClr>
                </a:solidFill>
                <a:latin typeface="Consolas"/>
              </a:rPr>
              <a:t>'CCA'</a:t>
            </a:r>
            <a:r>
              <a:rPr lang="en-US" sz="1400">
                <a:solidFill>
                  <a:schemeClr val="accent3">
                    <a:lumMod val="25000"/>
                  </a:schemeClr>
                </a:solidFill>
                <a:ea typeface="+mn-lt"/>
                <a:cs typeface="+mn-lt"/>
              </a:rPr>
              <a:t>, limited to </a:t>
            </a:r>
            <a:r>
              <a:rPr lang="en-US" sz="1400" b="1">
                <a:solidFill>
                  <a:schemeClr val="accent3">
                    <a:lumMod val="25000"/>
                  </a:schemeClr>
                </a:solidFill>
                <a:ea typeface="+mn-lt"/>
                <a:cs typeface="+mn-lt"/>
              </a:rPr>
              <a:t>5 records</a:t>
            </a:r>
            <a:r>
              <a:rPr lang="en-US" sz="1400">
                <a:solidFill>
                  <a:schemeClr val="accent3">
                    <a:lumMod val="25000"/>
                  </a:schemeClr>
                </a:solidFill>
                <a:ea typeface="+mn-lt"/>
                <a:cs typeface="+mn-lt"/>
              </a:rPr>
              <a:t>.</a:t>
            </a:r>
            <a:endParaRPr lang="en-US" sz="14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C7381031-6811-29E5-9E41-B5E22B462D8A}"/>
              </a:ext>
            </a:extLst>
          </p:cNvPr>
          <p:cNvPicPr>
            <a:picLocks noChangeAspect="1"/>
          </p:cNvPicPr>
          <p:nvPr/>
        </p:nvPicPr>
        <p:blipFill>
          <a:blip r:embed="rId3"/>
          <a:stretch>
            <a:fillRect/>
          </a:stretch>
        </p:blipFill>
        <p:spPr>
          <a:xfrm>
            <a:off x="4827102" y="1469979"/>
            <a:ext cx="6162675" cy="44767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6B4940A2-ED42-175E-0C93-F2AE0536064A}"/>
              </a:ext>
            </a:extLst>
          </p:cNvPr>
          <p:cNvPicPr>
            <a:picLocks noChangeAspect="1"/>
          </p:cNvPicPr>
          <p:nvPr/>
        </p:nvPicPr>
        <p:blipFill>
          <a:blip r:embed="rId4"/>
          <a:stretch>
            <a:fillRect/>
          </a:stretch>
        </p:blipFill>
        <p:spPr>
          <a:xfrm>
            <a:off x="994475" y="3679062"/>
            <a:ext cx="9996407" cy="2138894"/>
          </a:xfrm>
          <a:prstGeom prst="rect">
            <a:avLst/>
          </a:prstGeom>
        </p:spPr>
      </p:pic>
      <p:cxnSp>
        <p:nvCxnSpPr>
          <p:cNvPr id="11" name="Straight Arrow Connector 10">
            <a:extLst>
              <a:ext uri="{FF2B5EF4-FFF2-40B4-BE49-F238E27FC236}">
                <a16:creationId xmlns:a16="http://schemas.microsoft.com/office/drawing/2014/main" id="{0865A581-1B15-8F3D-8345-548D688DD482}"/>
              </a:ext>
            </a:extLst>
          </p:cNvPr>
          <p:cNvCxnSpPr/>
          <p:nvPr/>
        </p:nvCxnSpPr>
        <p:spPr>
          <a:xfrm>
            <a:off x="7938732" y="1979319"/>
            <a:ext cx="10489" cy="1622156"/>
          </a:xfrm>
          <a:prstGeom prst="straightConnector1">
            <a:avLst/>
          </a:prstGeom>
          <a:ln>
            <a:solidFill>
              <a:srgbClr val="1C7DDB"/>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7932"/>
            <a:ext cx="4753883" cy="3834415"/>
          </a:xfrm>
          <a:prstGeom prst="rect">
            <a:avLst/>
          </a:prstGeom>
        </p:spPr>
        <p:txBody>
          <a:bodyPr lIns="91440" tIns="45720" rIns="91440" bIns="45720" anchor="t">
            <a:normAutofit/>
          </a:bodyPr>
          <a:lstStyle/>
          <a:p>
            <a:pPr>
              <a:lnSpc>
                <a:spcPct val="100000"/>
              </a:lnSpc>
              <a:spcBef>
                <a:spcPts val="1400"/>
              </a:spcBef>
            </a:pPr>
            <a:r>
              <a:rPr lang="en-US" sz="1400">
                <a:solidFill>
                  <a:schemeClr val="accent3">
                    <a:lumMod val="25000"/>
                  </a:schemeClr>
                </a:solidFill>
                <a:latin typeface="Abadi"/>
                <a:ea typeface="+mn-lt"/>
                <a:cs typeface="+mn-lt"/>
              </a:rPr>
              <a:t>The SQL query calculates the sum of the PAYLOAD_MASS_KG column for all records where the Customer is '</a:t>
            </a:r>
            <a:r>
              <a:rPr lang="en-US" sz="1400" b="1">
                <a:solidFill>
                  <a:schemeClr val="accent3">
                    <a:lumMod val="25000"/>
                  </a:schemeClr>
                </a:solidFill>
                <a:latin typeface="Abadi"/>
                <a:ea typeface="+mn-lt"/>
                <a:cs typeface="+mn-lt"/>
              </a:rPr>
              <a:t>NASA (CRS)'</a:t>
            </a:r>
            <a:r>
              <a:rPr lang="en-US" sz="1400">
                <a:solidFill>
                  <a:schemeClr val="accent3">
                    <a:lumMod val="25000"/>
                  </a:schemeClr>
                </a:solidFill>
                <a:latin typeface="Abadi"/>
                <a:ea typeface="+mn-lt"/>
                <a:cs typeface="+mn-lt"/>
              </a:rPr>
              <a:t>.</a:t>
            </a:r>
          </a:p>
          <a:p>
            <a:pPr marL="0" indent="0">
              <a:lnSpc>
                <a:spcPct val="100000"/>
              </a:lnSpc>
              <a:spcBef>
                <a:spcPts val="1400"/>
              </a:spcBef>
              <a:buNone/>
            </a:pPr>
            <a:endParaRPr lang="en-US" sz="1400">
              <a:solidFill>
                <a:schemeClr val="accent3">
                  <a:lumMod val="25000"/>
                </a:schemeClr>
              </a:solidFill>
              <a:latin typeface="Abadi"/>
              <a:ea typeface="+mn-lt"/>
              <a:cs typeface="+mn-lt"/>
            </a:endParaRPr>
          </a:p>
          <a:p>
            <a:pPr>
              <a:lnSpc>
                <a:spcPct val="100000"/>
              </a:lnSpc>
              <a:spcBef>
                <a:spcPts val="1400"/>
              </a:spcBef>
            </a:pPr>
            <a:r>
              <a:rPr lang="en-US" sz="1400">
                <a:solidFill>
                  <a:schemeClr val="accent3">
                    <a:lumMod val="25000"/>
                  </a:schemeClr>
                </a:solidFill>
                <a:latin typeface="Abadi"/>
                <a:ea typeface="+mn-lt"/>
                <a:cs typeface="+mn-lt"/>
              </a:rPr>
              <a:t>The query result shows that the total payload mass carried by SpaceX boosters for </a:t>
            </a:r>
            <a:r>
              <a:rPr lang="en-US" sz="1400" b="1">
                <a:solidFill>
                  <a:schemeClr val="accent3">
                    <a:lumMod val="25000"/>
                  </a:schemeClr>
                </a:solidFill>
                <a:latin typeface="Abadi"/>
                <a:ea typeface="+mn-lt"/>
                <a:cs typeface="+mn-lt"/>
              </a:rPr>
              <a:t>NASA (CRS)</a:t>
            </a:r>
            <a:r>
              <a:rPr lang="en-US" sz="1400">
                <a:solidFill>
                  <a:schemeClr val="accent3">
                    <a:lumMod val="25000"/>
                  </a:schemeClr>
                </a:solidFill>
                <a:latin typeface="Abadi"/>
                <a:ea typeface="+mn-lt"/>
                <a:cs typeface="+mn-lt"/>
              </a:rPr>
              <a:t> missions is </a:t>
            </a:r>
            <a:r>
              <a:rPr lang="en-US" sz="1400" b="1">
                <a:solidFill>
                  <a:schemeClr val="accent3">
                    <a:lumMod val="25000"/>
                  </a:schemeClr>
                </a:solidFill>
                <a:latin typeface="Abadi"/>
                <a:ea typeface="+mn-lt"/>
                <a:cs typeface="+mn-lt"/>
              </a:rPr>
              <a:t>45,596 kg.</a:t>
            </a:r>
            <a:endParaRPr lang="en-US" sz="1400" b="1">
              <a:solidFill>
                <a:schemeClr val="accent3">
                  <a:lumMod val="25000"/>
                </a:schemeClr>
              </a:solidFill>
              <a:latin typeface="Calibri"/>
              <a:ea typeface="+mn-lt"/>
              <a:cs typeface="+mn-lt"/>
            </a:endParaRPr>
          </a:p>
          <a:p>
            <a:pPr>
              <a:lnSpc>
                <a:spcPct val="100000"/>
              </a:lnSpc>
              <a:spcBef>
                <a:spcPts val="1400"/>
              </a:spcBef>
            </a:pPr>
            <a:r>
              <a:rPr lang="en-US" sz="1400">
                <a:solidFill>
                  <a:schemeClr val="accent3">
                    <a:lumMod val="25000"/>
                  </a:schemeClr>
                </a:solidFill>
                <a:latin typeface="Abadi"/>
                <a:ea typeface="+mn-lt"/>
                <a:cs typeface="+mn-lt"/>
              </a:rPr>
              <a:t>This indicates that </a:t>
            </a:r>
            <a:r>
              <a:rPr lang="en-US" sz="1400" b="1">
                <a:solidFill>
                  <a:schemeClr val="accent3">
                    <a:lumMod val="25000"/>
                  </a:schemeClr>
                </a:solidFill>
                <a:latin typeface="Abadi"/>
                <a:ea typeface="+mn-lt"/>
                <a:cs typeface="+mn-lt"/>
              </a:rPr>
              <a:t>SpaceX </a:t>
            </a:r>
            <a:r>
              <a:rPr lang="en-US" sz="1400">
                <a:solidFill>
                  <a:schemeClr val="accent3">
                    <a:lumMod val="25000"/>
                  </a:schemeClr>
                </a:solidFill>
                <a:latin typeface="Abadi"/>
                <a:ea typeface="+mn-lt"/>
                <a:cs typeface="+mn-lt"/>
              </a:rPr>
              <a:t>has transported a significant amount of cargo (over 45 metric tons) to support </a:t>
            </a:r>
            <a:r>
              <a:rPr lang="en-US" sz="1400" b="1">
                <a:solidFill>
                  <a:schemeClr val="accent3">
                    <a:lumMod val="25000"/>
                  </a:schemeClr>
                </a:solidFill>
                <a:latin typeface="Abadi"/>
                <a:ea typeface="+mn-lt"/>
                <a:cs typeface="+mn-lt"/>
              </a:rPr>
              <a:t>NASA</a:t>
            </a:r>
            <a:r>
              <a:rPr lang="en-US" sz="1400">
                <a:solidFill>
                  <a:schemeClr val="accent3">
                    <a:lumMod val="25000"/>
                  </a:schemeClr>
                </a:solidFill>
                <a:latin typeface="Abadi"/>
                <a:ea typeface="+mn-lt"/>
                <a:cs typeface="+mn-lt"/>
              </a:rPr>
              <a:t>'s missions</a:t>
            </a:r>
            <a:endParaRPr lang="en-US" sz="1400">
              <a:solidFill>
                <a:schemeClr val="accent3">
                  <a:lumMod val="25000"/>
                </a:schemeClr>
              </a:solidFill>
              <a:ea typeface="Calibri"/>
              <a:cs typeface="Calibri"/>
            </a:endParaRPr>
          </a:p>
          <a:p>
            <a:pPr>
              <a:lnSpc>
                <a:spcPct val="100000"/>
              </a:lnSpc>
              <a:spcBef>
                <a:spcPts val="1400"/>
              </a:spcBef>
            </a:pPr>
            <a:endParaRPr lang="en-US" sz="1400">
              <a:solidFill>
                <a:schemeClr val="accent3">
                  <a:lumMod val="25000"/>
                </a:schemeClr>
              </a:solidFill>
              <a:latin typeface="Abadi"/>
              <a:ea typeface="Calibri"/>
              <a:cs typeface="Calibri"/>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7" name="Picture 6" descr="A close up of text&#10;&#10;AI-generated content may be incorrect.">
            <a:extLst>
              <a:ext uri="{FF2B5EF4-FFF2-40B4-BE49-F238E27FC236}">
                <a16:creationId xmlns:a16="http://schemas.microsoft.com/office/drawing/2014/main" id="{A5D76A4A-685B-8890-1E4F-C9E9014FEA42}"/>
              </a:ext>
            </a:extLst>
          </p:cNvPr>
          <p:cNvPicPr>
            <a:picLocks noChangeAspect="1"/>
          </p:cNvPicPr>
          <p:nvPr/>
        </p:nvPicPr>
        <p:blipFill>
          <a:blip r:embed="rId3"/>
          <a:srcRect t="3650" r="81" b="-365"/>
          <a:stretch/>
        </p:blipFill>
        <p:spPr>
          <a:xfrm>
            <a:off x="6981663" y="1439297"/>
            <a:ext cx="3528237" cy="754849"/>
          </a:xfrm>
          <a:prstGeom prst="rect">
            <a:avLst/>
          </a:prstGeom>
        </p:spPr>
      </p:pic>
      <p:pic>
        <p:nvPicPr>
          <p:cNvPr id="9" name="Picture 8" descr="A close up of a text&#10;&#10;AI-generated content may be incorrect.">
            <a:extLst>
              <a:ext uri="{FF2B5EF4-FFF2-40B4-BE49-F238E27FC236}">
                <a16:creationId xmlns:a16="http://schemas.microsoft.com/office/drawing/2014/main" id="{A25E4AFD-EAA8-DFE1-8B19-F2E5EF9156D1}"/>
              </a:ext>
            </a:extLst>
          </p:cNvPr>
          <p:cNvPicPr>
            <a:picLocks noChangeAspect="1"/>
          </p:cNvPicPr>
          <p:nvPr/>
        </p:nvPicPr>
        <p:blipFill>
          <a:blip r:embed="rId4"/>
          <a:stretch>
            <a:fillRect/>
          </a:stretch>
        </p:blipFill>
        <p:spPr>
          <a:xfrm>
            <a:off x="8030920" y="4272044"/>
            <a:ext cx="1692330" cy="741983"/>
          </a:xfrm>
          <a:prstGeom prst="rect">
            <a:avLst/>
          </a:prstGeom>
        </p:spPr>
      </p:pic>
      <p:cxnSp>
        <p:nvCxnSpPr>
          <p:cNvPr id="11" name="Straight Arrow Connector 10">
            <a:extLst>
              <a:ext uri="{FF2B5EF4-FFF2-40B4-BE49-F238E27FC236}">
                <a16:creationId xmlns:a16="http://schemas.microsoft.com/office/drawing/2014/main" id="{381FC905-EDD6-A900-E592-A28695513874}"/>
              </a:ext>
            </a:extLst>
          </p:cNvPr>
          <p:cNvCxnSpPr/>
          <p:nvPr/>
        </p:nvCxnSpPr>
        <p:spPr>
          <a:xfrm>
            <a:off x="8730868" y="2315116"/>
            <a:ext cx="27709" cy="1828800"/>
          </a:xfrm>
          <a:prstGeom prst="straightConnector1">
            <a:avLst/>
          </a:prstGeom>
          <a:ln>
            <a:solidFill>
              <a:srgbClr val="1C7DDB"/>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
        <p:nvSpPr>
          <p:cNvPr id="10" name="Content Placeholder 4">
            <a:extLst>
              <a:ext uri="{FF2B5EF4-FFF2-40B4-BE49-F238E27FC236}">
                <a16:creationId xmlns:a16="http://schemas.microsoft.com/office/drawing/2014/main" id="{330F73D1-9DED-5320-CB56-EBA375032C50}"/>
              </a:ext>
            </a:extLst>
          </p:cNvPr>
          <p:cNvSpPr txBox="1">
            <a:spLocks/>
          </p:cNvSpPr>
          <p:nvPr/>
        </p:nvSpPr>
        <p:spPr>
          <a:xfrm>
            <a:off x="770010" y="1506814"/>
            <a:ext cx="5347984" cy="38387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a:solidFill>
                  <a:schemeClr val="accent3">
                    <a:lumMod val="25000"/>
                  </a:schemeClr>
                </a:solidFill>
                <a:latin typeface="Abadi"/>
                <a:ea typeface="+mn-lt"/>
                <a:cs typeface="+mn-lt"/>
              </a:rPr>
              <a:t>The SQL query calculates the average of the PAYLOAD_MASS_KG column for all records where </a:t>
            </a:r>
            <a:r>
              <a:rPr lang="en-US" sz="1400" err="1">
                <a:solidFill>
                  <a:schemeClr val="accent3">
                    <a:lumMod val="25000"/>
                  </a:schemeClr>
                </a:solidFill>
                <a:latin typeface="Abadi"/>
                <a:ea typeface="+mn-lt"/>
                <a:cs typeface="+mn-lt"/>
              </a:rPr>
              <a:t>where</a:t>
            </a:r>
            <a:r>
              <a:rPr lang="en-US" sz="1400">
                <a:solidFill>
                  <a:schemeClr val="accent3">
                    <a:lumMod val="25000"/>
                  </a:schemeClr>
                </a:solidFill>
                <a:latin typeface="Abadi"/>
                <a:ea typeface="+mn-lt"/>
                <a:cs typeface="+mn-lt"/>
              </a:rPr>
              <a:t> the </a:t>
            </a:r>
            <a:r>
              <a:rPr lang="en-US" sz="1400" err="1">
                <a:solidFill>
                  <a:schemeClr val="accent3">
                    <a:lumMod val="25000"/>
                  </a:schemeClr>
                </a:solidFill>
                <a:latin typeface="Abadi"/>
                <a:ea typeface="+mn-lt"/>
                <a:cs typeface="+mn-lt"/>
              </a:rPr>
              <a:t>Booster_Version</a:t>
            </a:r>
            <a:r>
              <a:rPr lang="en-US" sz="1400">
                <a:solidFill>
                  <a:schemeClr val="accent3">
                    <a:lumMod val="25000"/>
                  </a:schemeClr>
                </a:solidFill>
                <a:latin typeface="Abadi"/>
                <a:ea typeface="+mn-lt"/>
                <a:cs typeface="+mn-lt"/>
              </a:rPr>
              <a:t> is </a:t>
            </a:r>
            <a:r>
              <a:rPr lang="en-US" sz="1400" b="1">
                <a:solidFill>
                  <a:schemeClr val="accent3">
                    <a:lumMod val="25000"/>
                  </a:schemeClr>
                </a:solidFill>
                <a:latin typeface="Abadi"/>
                <a:ea typeface="+mn-lt"/>
                <a:cs typeface="+mn-lt"/>
              </a:rPr>
              <a:t>'F9 v1.1'.</a:t>
            </a:r>
            <a:endParaRPr lang="en-US" sz="1400">
              <a:solidFill>
                <a:schemeClr val="accent3">
                  <a:lumMod val="25000"/>
                </a:schemeClr>
              </a:solidFill>
              <a:latin typeface="Abadi"/>
              <a:ea typeface="+mn-lt"/>
              <a:cs typeface="+mn-lt"/>
            </a:endParaRPr>
          </a:p>
          <a:p>
            <a:pPr marL="0" indent="0">
              <a:lnSpc>
                <a:spcPct val="100000"/>
              </a:lnSpc>
              <a:spcBef>
                <a:spcPts val="1400"/>
              </a:spcBef>
              <a:buFont typeface="Arial" panose="020B0604020202020204" pitchFamily="34" charset="0"/>
              <a:buNone/>
            </a:pPr>
            <a:endParaRPr lang="en-US" sz="1400">
              <a:solidFill>
                <a:schemeClr val="accent3">
                  <a:lumMod val="25000"/>
                </a:schemeClr>
              </a:solidFill>
              <a:latin typeface="Abadi"/>
              <a:ea typeface="+mn-lt"/>
              <a:cs typeface="+mn-lt"/>
            </a:endParaRPr>
          </a:p>
          <a:p>
            <a:pPr>
              <a:lnSpc>
                <a:spcPct val="100000"/>
              </a:lnSpc>
              <a:spcBef>
                <a:spcPts val="1400"/>
              </a:spcBef>
            </a:pPr>
            <a:r>
              <a:rPr lang="en-US" sz="1400">
                <a:solidFill>
                  <a:schemeClr val="accent3">
                    <a:lumMod val="25000"/>
                  </a:schemeClr>
                </a:solidFill>
                <a:latin typeface="Abadi"/>
                <a:ea typeface="+mn-lt"/>
                <a:cs typeface="+mn-lt"/>
              </a:rPr>
              <a:t>This suggests that the </a:t>
            </a:r>
            <a:r>
              <a:rPr lang="en-US" sz="1400" b="1">
                <a:solidFill>
                  <a:schemeClr val="accent3">
                    <a:lumMod val="25000"/>
                  </a:schemeClr>
                </a:solidFill>
                <a:latin typeface="Abadi"/>
                <a:ea typeface="+mn-lt"/>
                <a:cs typeface="+mn-lt"/>
              </a:rPr>
              <a:t>F9 v1.1 </a:t>
            </a:r>
            <a:r>
              <a:rPr lang="en-US" sz="1400">
                <a:solidFill>
                  <a:schemeClr val="accent3">
                    <a:lumMod val="25000"/>
                  </a:schemeClr>
                </a:solidFill>
                <a:latin typeface="Abadi"/>
                <a:ea typeface="+mn-lt"/>
                <a:cs typeface="+mn-lt"/>
              </a:rPr>
              <a:t>had an average payload capacity of approximately </a:t>
            </a:r>
            <a:r>
              <a:rPr lang="en-US" sz="1400" b="1">
                <a:solidFill>
                  <a:schemeClr val="accent3">
                    <a:lumMod val="25000"/>
                  </a:schemeClr>
                </a:solidFill>
                <a:latin typeface="Abadi"/>
                <a:ea typeface="+mn-lt"/>
                <a:cs typeface="+mn-lt"/>
              </a:rPr>
              <a:t>2.93</a:t>
            </a:r>
            <a:r>
              <a:rPr lang="en-US" sz="1400">
                <a:solidFill>
                  <a:schemeClr val="accent3">
                    <a:lumMod val="25000"/>
                  </a:schemeClr>
                </a:solidFill>
                <a:latin typeface="Abadi"/>
                <a:ea typeface="+mn-lt"/>
                <a:cs typeface="+mn-lt"/>
              </a:rPr>
              <a:t> metric tons per mission.</a:t>
            </a:r>
            <a:endParaRPr lang="en-US" sz="1400">
              <a:solidFill>
                <a:schemeClr val="accent3">
                  <a:lumMod val="25000"/>
                </a:schemeClr>
              </a:solidFill>
              <a:ea typeface="Calibri"/>
              <a:cs typeface="Calibri"/>
            </a:endParaRPr>
          </a:p>
          <a:p>
            <a:pPr>
              <a:lnSpc>
                <a:spcPct val="100000"/>
              </a:lnSpc>
              <a:spcBef>
                <a:spcPts val="1400"/>
              </a:spcBef>
            </a:pPr>
            <a:endParaRPr lang="en-US" sz="1400">
              <a:solidFill>
                <a:schemeClr val="accent3">
                  <a:lumMod val="25000"/>
                </a:schemeClr>
              </a:solidFill>
              <a:latin typeface="Abadi"/>
              <a:ea typeface="Calibri"/>
              <a:cs typeface="Calibri"/>
            </a:endParaRPr>
          </a:p>
        </p:txBody>
      </p:sp>
      <p:pic>
        <p:nvPicPr>
          <p:cNvPr id="5" name="Picture 4" descr="A close-up of a sign&#10;&#10;AI-generated content may be incorrect.">
            <a:extLst>
              <a:ext uri="{FF2B5EF4-FFF2-40B4-BE49-F238E27FC236}">
                <a16:creationId xmlns:a16="http://schemas.microsoft.com/office/drawing/2014/main" id="{338D129C-BBBB-E460-90B2-156B9F5296AA}"/>
              </a:ext>
            </a:extLst>
          </p:cNvPr>
          <p:cNvPicPr>
            <a:picLocks noChangeAspect="1"/>
          </p:cNvPicPr>
          <p:nvPr/>
        </p:nvPicPr>
        <p:blipFill>
          <a:blip r:embed="rId3"/>
          <a:stretch>
            <a:fillRect/>
          </a:stretch>
        </p:blipFill>
        <p:spPr>
          <a:xfrm>
            <a:off x="6798779" y="1586128"/>
            <a:ext cx="4656004" cy="607609"/>
          </a:xfrm>
          <a:prstGeom prst="rect">
            <a:avLst/>
          </a:prstGeom>
        </p:spPr>
      </p:pic>
      <p:pic>
        <p:nvPicPr>
          <p:cNvPr id="6" name="Picture 5" descr="A close up of a text&#10;&#10;AI-generated content may be incorrect.">
            <a:extLst>
              <a:ext uri="{FF2B5EF4-FFF2-40B4-BE49-F238E27FC236}">
                <a16:creationId xmlns:a16="http://schemas.microsoft.com/office/drawing/2014/main" id="{50C0811A-26B7-2B02-F5EA-9AD83F850C0A}"/>
              </a:ext>
            </a:extLst>
          </p:cNvPr>
          <p:cNvPicPr>
            <a:picLocks noChangeAspect="1"/>
          </p:cNvPicPr>
          <p:nvPr/>
        </p:nvPicPr>
        <p:blipFill>
          <a:blip r:embed="rId4"/>
          <a:stretch>
            <a:fillRect/>
          </a:stretch>
        </p:blipFill>
        <p:spPr>
          <a:xfrm>
            <a:off x="8076608" y="4184838"/>
            <a:ext cx="2220887" cy="834596"/>
          </a:xfrm>
          <a:prstGeom prst="rect">
            <a:avLst/>
          </a:prstGeom>
        </p:spPr>
      </p:pic>
      <p:cxnSp>
        <p:nvCxnSpPr>
          <p:cNvPr id="11" name="Straight Arrow Connector 10">
            <a:extLst>
              <a:ext uri="{FF2B5EF4-FFF2-40B4-BE49-F238E27FC236}">
                <a16:creationId xmlns:a16="http://schemas.microsoft.com/office/drawing/2014/main" id="{DB08BE36-D208-1559-4E36-4AED8E0E3DFD}"/>
              </a:ext>
            </a:extLst>
          </p:cNvPr>
          <p:cNvCxnSpPr/>
          <p:nvPr/>
        </p:nvCxnSpPr>
        <p:spPr>
          <a:xfrm>
            <a:off x="9174292" y="2263455"/>
            <a:ext cx="27709" cy="1828800"/>
          </a:xfrm>
          <a:prstGeom prst="straightConnector1">
            <a:avLst/>
          </a:prstGeom>
          <a:ln>
            <a:solidFill>
              <a:srgbClr val="1C7DDB"/>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789" y="1439467"/>
            <a:ext cx="5535429" cy="4466356"/>
          </a:xfrm>
          <a:prstGeom prst="rect">
            <a:avLst/>
          </a:prstGeom>
        </p:spPr>
        <p:txBody>
          <a:bodyPr lIns="91440" tIns="45720" rIns="91440" bIns="45720" anchor="t">
            <a:normAutofit/>
          </a:bodyPr>
          <a:lstStyle/>
          <a:p>
            <a:pPr algn="just">
              <a:lnSpc>
                <a:spcPct val="100000"/>
              </a:lnSpc>
              <a:spcBef>
                <a:spcPts val="1400"/>
              </a:spcBef>
            </a:pPr>
            <a:r>
              <a:rPr lang="en-US" sz="1400">
                <a:solidFill>
                  <a:schemeClr val="accent3">
                    <a:lumMod val="25000"/>
                  </a:schemeClr>
                </a:solidFill>
                <a:latin typeface="Abadi"/>
                <a:ea typeface="+mn-lt"/>
                <a:cs typeface="+mn-lt"/>
              </a:rPr>
              <a:t>The SQL query retrieves the minimum (oldest) date (MIN(Date)) from the SPACEXTABLE where the </a:t>
            </a:r>
            <a:r>
              <a:rPr lang="en-US" sz="1400" b="1" err="1">
                <a:solidFill>
                  <a:schemeClr val="accent3">
                    <a:lumMod val="25000"/>
                  </a:schemeClr>
                </a:solidFill>
                <a:latin typeface="Abadi"/>
                <a:ea typeface="+mn-lt"/>
                <a:cs typeface="+mn-lt"/>
              </a:rPr>
              <a:t>Landing_Outcome</a:t>
            </a:r>
            <a:r>
              <a:rPr lang="en-US" sz="1400">
                <a:solidFill>
                  <a:schemeClr val="accent3">
                    <a:lumMod val="25000"/>
                  </a:schemeClr>
                </a:solidFill>
                <a:latin typeface="Abadi"/>
                <a:ea typeface="+mn-lt"/>
                <a:cs typeface="+mn-lt"/>
              </a:rPr>
              <a:t> was 'Success (ground pad)'.</a:t>
            </a:r>
            <a:endParaRPr lang="en-US" sz="1400">
              <a:solidFill>
                <a:schemeClr val="accent3">
                  <a:lumMod val="25000"/>
                </a:schemeClr>
              </a:solidFill>
              <a:latin typeface="Calibri"/>
              <a:ea typeface="+mn-lt"/>
              <a:cs typeface="+mn-lt"/>
            </a:endParaRPr>
          </a:p>
          <a:p>
            <a:pPr algn="just">
              <a:lnSpc>
                <a:spcPct val="100000"/>
              </a:lnSpc>
              <a:spcBef>
                <a:spcPts val="1400"/>
              </a:spcBef>
            </a:pPr>
            <a:r>
              <a:rPr lang="en-US" sz="1400">
                <a:solidFill>
                  <a:schemeClr val="accent3">
                    <a:lumMod val="25000"/>
                  </a:schemeClr>
                </a:solidFill>
                <a:latin typeface="Abadi"/>
                <a:ea typeface="+mn-lt"/>
                <a:cs typeface="+mn-lt"/>
              </a:rPr>
              <a:t>The result is labeled as Date and marks a historic milestone in SpaceX's reusable rocket technology</a:t>
            </a:r>
            <a:endParaRPr lang="en-US" sz="1400">
              <a:solidFill>
                <a:schemeClr val="accent3">
                  <a:lumMod val="25000"/>
                </a:schemeClr>
              </a:solidFill>
              <a:ea typeface="Calibri" panose="020F0502020204030204"/>
              <a:cs typeface="Calibri" panose="020F0502020204030204"/>
            </a:endParaRPr>
          </a:p>
          <a:p>
            <a:pPr algn="just">
              <a:lnSpc>
                <a:spcPct val="100000"/>
              </a:lnSpc>
              <a:spcBef>
                <a:spcPts val="1400"/>
              </a:spcBef>
            </a:pPr>
            <a:r>
              <a:rPr lang="en-US" sz="1400">
                <a:solidFill>
                  <a:schemeClr val="accent3">
                    <a:lumMod val="25000"/>
                  </a:schemeClr>
                </a:solidFill>
                <a:latin typeface="Abadi"/>
                <a:ea typeface="+mn-lt"/>
                <a:cs typeface="+mn-lt"/>
              </a:rPr>
              <a:t>The query result shows that the earliest successful ground pad landing of a SpaceX booster occurred on </a:t>
            </a:r>
            <a:r>
              <a:rPr lang="en-US" sz="1400" b="1">
                <a:solidFill>
                  <a:schemeClr val="accent3">
                    <a:lumMod val="25000"/>
                  </a:schemeClr>
                </a:solidFill>
                <a:latin typeface="Abadi"/>
                <a:ea typeface="+mn-lt"/>
                <a:cs typeface="+mn-lt"/>
              </a:rPr>
              <a:t>December 22, 2015</a:t>
            </a:r>
            <a:r>
              <a:rPr lang="en-US" sz="1400">
                <a:solidFill>
                  <a:schemeClr val="accent3">
                    <a:lumMod val="25000"/>
                  </a:schemeClr>
                </a:solidFill>
                <a:latin typeface="Abadi"/>
                <a:ea typeface="+mn-lt"/>
                <a:cs typeface="+mn-lt"/>
              </a:rPr>
              <a:t>.</a:t>
            </a:r>
          </a:p>
          <a:p>
            <a:pPr algn="just">
              <a:lnSpc>
                <a:spcPct val="100000"/>
              </a:lnSpc>
              <a:spcBef>
                <a:spcPts val="1400"/>
              </a:spcBef>
            </a:pPr>
            <a:r>
              <a:rPr lang="en-US" sz="1400">
                <a:solidFill>
                  <a:srgbClr val="F8FAFF"/>
                </a:solidFill>
                <a:ea typeface="+mn-lt"/>
                <a:cs typeface="+mn-lt"/>
              </a:rPr>
              <a:t>The query result shows that the </a:t>
            </a:r>
            <a:r>
              <a:rPr lang="en-US" sz="1400" b="1">
                <a:solidFill>
                  <a:srgbClr val="F8FAFF"/>
                </a:solidFill>
                <a:ea typeface="+mn-lt"/>
                <a:cs typeface="+mn-lt"/>
              </a:rPr>
              <a:t>earliest successful ground pad landing</a:t>
            </a:r>
            <a:r>
              <a:rPr lang="en-US" sz="1400">
                <a:solidFill>
                  <a:srgbClr val="F8FAFF"/>
                </a:solidFill>
                <a:ea typeface="+mn-lt"/>
                <a:cs typeface="+mn-lt"/>
              </a:rPr>
              <a:t> of a SpaceX booster occurred on </a:t>
            </a:r>
            <a:r>
              <a:rPr lang="en-US" sz="1400" b="1">
                <a:solidFill>
                  <a:srgbClr val="F8FAFF"/>
                </a:solidFill>
                <a:ea typeface="+mn-lt"/>
                <a:cs typeface="+mn-lt"/>
              </a:rPr>
              <a:t>December 22, 2015</a:t>
            </a:r>
            <a:r>
              <a:rPr lang="en-US" sz="1400">
                <a:solidFill>
                  <a:srgbClr val="F8FAFF"/>
                </a:solidFill>
                <a:ea typeface="+mn-lt"/>
                <a:cs typeface="+mn-lt"/>
              </a:rPr>
              <a:t>.</a:t>
            </a:r>
            <a:endParaRPr lang="en-US" sz="1400">
              <a:ea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5797ED81-74C9-52B2-B087-EC5B45812D2F}"/>
              </a:ext>
            </a:extLst>
          </p:cNvPr>
          <p:cNvPicPr>
            <a:picLocks noChangeAspect="1"/>
          </p:cNvPicPr>
          <p:nvPr/>
        </p:nvPicPr>
        <p:blipFill>
          <a:blip r:embed="rId3"/>
          <a:stretch>
            <a:fillRect/>
          </a:stretch>
        </p:blipFill>
        <p:spPr>
          <a:xfrm>
            <a:off x="9220184" y="4312764"/>
            <a:ext cx="1247775" cy="619125"/>
          </a:xfrm>
          <a:prstGeom prst="rect">
            <a:avLst/>
          </a:prstGeom>
        </p:spPr>
      </p:pic>
      <p:cxnSp>
        <p:nvCxnSpPr>
          <p:cNvPr id="8" name="Straight Arrow Connector 7">
            <a:extLst>
              <a:ext uri="{FF2B5EF4-FFF2-40B4-BE49-F238E27FC236}">
                <a16:creationId xmlns:a16="http://schemas.microsoft.com/office/drawing/2014/main" id="{EDD0F1B8-F804-F47A-D6FE-5A30A03802A7}"/>
              </a:ext>
            </a:extLst>
          </p:cNvPr>
          <p:cNvCxnSpPr/>
          <p:nvPr/>
        </p:nvCxnSpPr>
        <p:spPr>
          <a:xfrm>
            <a:off x="9777004" y="2246235"/>
            <a:ext cx="27709" cy="1828800"/>
          </a:xfrm>
          <a:prstGeom prst="straightConnector1">
            <a:avLst/>
          </a:prstGeom>
          <a:ln>
            <a:solidFill>
              <a:srgbClr val="1C7DDB"/>
            </a:solidFill>
            <a:tailEnd type="triangle"/>
          </a:ln>
        </p:spPr>
        <p:style>
          <a:lnRef idx="3">
            <a:schemeClr val="dk1"/>
          </a:lnRef>
          <a:fillRef idx="0">
            <a:schemeClr val="dk1"/>
          </a:fillRef>
          <a:effectRef idx="2">
            <a:schemeClr val="dk1"/>
          </a:effectRef>
          <a:fontRef idx="minor">
            <a:schemeClr val="tx1"/>
          </a:fontRef>
        </p:style>
      </p:cxnSp>
      <p:pic>
        <p:nvPicPr>
          <p:cNvPr id="7" name="Picture 6" descr="A white background with black text and green and red letters&#10;&#10;AI-generated content may be incorrect.">
            <a:extLst>
              <a:ext uri="{FF2B5EF4-FFF2-40B4-BE49-F238E27FC236}">
                <a16:creationId xmlns:a16="http://schemas.microsoft.com/office/drawing/2014/main" id="{C2CD78F4-1A71-BAF6-E8A1-9C02B282D39D}"/>
              </a:ext>
            </a:extLst>
          </p:cNvPr>
          <p:cNvPicPr>
            <a:picLocks noChangeAspect="1"/>
          </p:cNvPicPr>
          <p:nvPr/>
        </p:nvPicPr>
        <p:blipFill>
          <a:blip r:embed="rId4"/>
          <a:stretch>
            <a:fillRect/>
          </a:stretch>
        </p:blipFill>
        <p:spPr>
          <a:xfrm>
            <a:off x="7574205" y="1514771"/>
            <a:ext cx="3880066" cy="56951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741626" cy="4406756"/>
          </a:xfrm>
          <a:prstGeom prst="rect">
            <a:avLst/>
          </a:prstGeom>
        </p:spPr>
        <p:txBody>
          <a:bodyPr lIns="91440" tIns="45720" rIns="91440" bIns="45720" anchor="t">
            <a:normAutofit/>
          </a:bodyPr>
          <a:lstStyle/>
          <a:p>
            <a:pPr>
              <a:lnSpc>
                <a:spcPct val="100000"/>
              </a:lnSpc>
              <a:spcBef>
                <a:spcPts val="1400"/>
              </a:spcBef>
            </a:pPr>
            <a:r>
              <a:rPr lang="en-US" sz="1400">
                <a:solidFill>
                  <a:schemeClr val="accent3">
                    <a:lumMod val="25000"/>
                  </a:schemeClr>
                </a:solidFill>
                <a:latin typeface="Abadi"/>
                <a:ea typeface="+mn-lt"/>
                <a:cs typeface="+mn-lt"/>
              </a:rPr>
              <a:t>The query result lists the booster versions that successfully landed on a drone ship and carried a payload mass between </a:t>
            </a:r>
            <a:r>
              <a:rPr lang="en-US" sz="1400" b="1">
                <a:solidFill>
                  <a:schemeClr val="accent3">
                    <a:lumMod val="25000"/>
                  </a:schemeClr>
                </a:solidFill>
                <a:latin typeface="Abadi"/>
                <a:ea typeface="+mn-lt"/>
                <a:cs typeface="+mn-lt"/>
              </a:rPr>
              <a:t>4,000 </a:t>
            </a:r>
            <a:r>
              <a:rPr lang="en-US" sz="1400">
                <a:solidFill>
                  <a:schemeClr val="accent3">
                    <a:lumMod val="25000"/>
                  </a:schemeClr>
                </a:solidFill>
                <a:latin typeface="Abadi"/>
                <a:ea typeface="+mn-lt"/>
                <a:cs typeface="+mn-lt"/>
              </a:rPr>
              <a:t>kg and </a:t>
            </a:r>
            <a:r>
              <a:rPr lang="en-US" sz="1400" b="1">
                <a:solidFill>
                  <a:schemeClr val="accent3">
                    <a:lumMod val="25000"/>
                  </a:schemeClr>
                </a:solidFill>
                <a:latin typeface="Abadi"/>
                <a:ea typeface="+mn-lt"/>
                <a:cs typeface="+mn-lt"/>
              </a:rPr>
              <a:t>60,000 </a:t>
            </a:r>
            <a:r>
              <a:rPr lang="en-US" sz="1400">
                <a:solidFill>
                  <a:schemeClr val="accent3">
                    <a:lumMod val="25000"/>
                  </a:schemeClr>
                </a:solidFill>
                <a:latin typeface="Abadi"/>
                <a:ea typeface="+mn-lt"/>
                <a:cs typeface="+mn-lt"/>
              </a:rPr>
              <a:t>kg.</a:t>
            </a:r>
          </a:p>
          <a:p>
            <a:pPr>
              <a:lnSpc>
                <a:spcPct val="100000"/>
              </a:lnSpc>
              <a:spcBef>
                <a:spcPts val="1400"/>
              </a:spcBef>
            </a:pPr>
            <a:r>
              <a:rPr lang="en-US" sz="1400">
                <a:solidFill>
                  <a:schemeClr val="accent3">
                    <a:lumMod val="25000"/>
                  </a:schemeClr>
                </a:solidFill>
                <a:latin typeface="Abadi"/>
                <a:ea typeface="+mn-lt"/>
                <a:cs typeface="+mn-lt"/>
              </a:rPr>
              <a:t>The results show </a:t>
            </a:r>
            <a:r>
              <a:rPr lang="en-US" sz="1400" b="1">
                <a:solidFill>
                  <a:schemeClr val="accent3">
                    <a:lumMod val="25000"/>
                  </a:schemeClr>
                </a:solidFill>
                <a:latin typeface="Abadi"/>
                <a:ea typeface="+mn-lt"/>
                <a:cs typeface="+mn-lt"/>
              </a:rPr>
              <a:t>7 boosters</a:t>
            </a:r>
            <a:r>
              <a:rPr lang="en-US" sz="1400">
                <a:solidFill>
                  <a:schemeClr val="accent3">
                    <a:lumMod val="25000"/>
                  </a:schemeClr>
                </a:solidFill>
                <a:latin typeface="Abadi"/>
                <a:ea typeface="+mn-lt"/>
                <a:cs typeface="+mn-lt"/>
              </a:rPr>
              <a:t>:</a:t>
            </a:r>
          </a:p>
          <a:p>
            <a:pPr lvl="1">
              <a:lnSpc>
                <a:spcPct val="100000"/>
              </a:lnSpc>
              <a:spcBef>
                <a:spcPts val="1400"/>
              </a:spcBef>
              <a:buFont typeface="Courier New" panose="020B0604020202020204" pitchFamily="34" charset="0"/>
              <a:buChar char="o"/>
            </a:pPr>
            <a:r>
              <a:rPr lang="en-US" sz="1400">
                <a:solidFill>
                  <a:schemeClr val="accent3">
                    <a:lumMod val="25000"/>
                  </a:schemeClr>
                </a:solidFill>
                <a:latin typeface="Abadi"/>
                <a:ea typeface="Calibri"/>
                <a:cs typeface="Calibri"/>
              </a:rPr>
              <a:t>F9 FT B1022</a:t>
            </a:r>
          </a:p>
          <a:p>
            <a:pPr lvl="1">
              <a:lnSpc>
                <a:spcPct val="100000"/>
              </a:lnSpc>
              <a:spcBef>
                <a:spcPts val="1400"/>
              </a:spcBef>
              <a:buFont typeface="Courier New" panose="020B0604020202020204" pitchFamily="34" charset="0"/>
              <a:buChar char="o"/>
            </a:pPr>
            <a:r>
              <a:rPr lang="en-US" sz="1400">
                <a:solidFill>
                  <a:schemeClr val="accent3">
                    <a:lumMod val="25000"/>
                  </a:schemeClr>
                </a:solidFill>
                <a:latin typeface="Abadi"/>
                <a:ea typeface="Calibri"/>
                <a:cs typeface="Calibri"/>
              </a:rPr>
              <a:t>F9 FT B1026</a:t>
            </a:r>
            <a:endParaRPr lang="en-US" sz="1400">
              <a:solidFill>
                <a:schemeClr val="accent3">
                  <a:lumMod val="25000"/>
                </a:schemeClr>
              </a:solidFill>
              <a:latin typeface="Calibri"/>
              <a:ea typeface="Calibri"/>
              <a:cs typeface="Calibri"/>
            </a:endParaRPr>
          </a:p>
          <a:p>
            <a:pPr lvl="1">
              <a:lnSpc>
                <a:spcPct val="100000"/>
              </a:lnSpc>
              <a:spcBef>
                <a:spcPts val="1400"/>
              </a:spcBef>
              <a:buFont typeface="Courier New" panose="020B0604020202020204" pitchFamily="34" charset="0"/>
              <a:buChar char="o"/>
            </a:pPr>
            <a:r>
              <a:rPr lang="en-US" sz="1400">
                <a:solidFill>
                  <a:schemeClr val="accent3">
                    <a:lumMod val="25000"/>
                  </a:schemeClr>
                </a:solidFill>
                <a:latin typeface="Abadi"/>
                <a:ea typeface="Calibri"/>
                <a:cs typeface="Calibri"/>
              </a:rPr>
              <a:t>F9 FT B1029.1</a:t>
            </a:r>
            <a:endParaRPr lang="en-US" sz="1400">
              <a:solidFill>
                <a:schemeClr val="accent3">
                  <a:lumMod val="25000"/>
                </a:schemeClr>
              </a:solidFill>
              <a:latin typeface="Calibri"/>
              <a:ea typeface="Calibri"/>
              <a:cs typeface="Calibri"/>
            </a:endParaRPr>
          </a:p>
          <a:p>
            <a:pPr lvl="1">
              <a:lnSpc>
                <a:spcPct val="100000"/>
              </a:lnSpc>
              <a:spcBef>
                <a:spcPts val="1400"/>
              </a:spcBef>
              <a:buFont typeface="Courier New" panose="020B0604020202020204" pitchFamily="34" charset="0"/>
              <a:buChar char="o"/>
            </a:pPr>
            <a:r>
              <a:rPr lang="en-US" sz="1400">
                <a:solidFill>
                  <a:schemeClr val="accent3">
                    <a:lumMod val="25000"/>
                  </a:schemeClr>
                </a:solidFill>
                <a:latin typeface="Abadi"/>
                <a:ea typeface="Calibri"/>
                <a:cs typeface="Calibri"/>
              </a:rPr>
              <a:t>F9 FT B1021.2</a:t>
            </a:r>
            <a:endParaRPr lang="en-US" sz="1400">
              <a:solidFill>
                <a:schemeClr val="accent3">
                  <a:lumMod val="25000"/>
                </a:schemeClr>
              </a:solidFill>
              <a:latin typeface="Calibri"/>
              <a:ea typeface="Calibri"/>
              <a:cs typeface="Calibri"/>
            </a:endParaRPr>
          </a:p>
          <a:p>
            <a:pPr lvl="1">
              <a:lnSpc>
                <a:spcPct val="100000"/>
              </a:lnSpc>
              <a:spcBef>
                <a:spcPts val="1400"/>
              </a:spcBef>
              <a:buFont typeface="Courier New" panose="020B0604020202020204" pitchFamily="34" charset="0"/>
              <a:buChar char="o"/>
            </a:pPr>
            <a:r>
              <a:rPr lang="en-US" sz="1400">
                <a:solidFill>
                  <a:schemeClr val="accent3">
                    <a:lumMod val="25000"/>
                  </a:schemeClr>
                </a:solidFill>
                <a:latin typeface="Abadi"/>
                <a:ea typeface="Calibri"/>
                <a:cs typeface="Calibri"/>
              </a:rPr>
              <a:t>F9 FT B1036.1</a:t>
            </a:r>
            <a:endParaRPr lang="en-US" sz="1400">
              <a:solidFill>
                <a:schemeClr val="accent3">
                  <a:lumMod val="25000"/>
                </a:schemeClr>
              </a:solidFill>
              <a:latin typeface="Calibri"/>
              <a:ea typeface="Calibri"/>
              <a:cs typeface="Calibri"/>
            </a:endParaRPr>
          </a:p>
          <a:p>
            <a:pPr lvl="1">
              <a:lnSpc>
                <a:spcPct val="100000"/>
              </a:lnSpc>
              <a:spcBef>
                <a:spcPts val="1400"/>
              </a:spcBef>
              <a:buFont typeface="Courier New" panose="020B0604020202020204" pitchFamily="34" charset="0"/>
              <a:buChar char="o"/>
            </a:pPr>
            <a:r>
              <a:rPr lang="en-US" sz="1400">
                <a:solidFill>
                  <a:schemeClr val="accent3">
                    <a:lumMod val="25000"/>
                  </a:schemeClr>
                </a:solidFill>
                <a:latin typeface="Abadi"/>
                <a:ea typeface="Calibri"/>
                <a:cs typeface="Calibri"/>
              </a:rPr>
              <a:t>F9 B4 B1041.1</a:t>
            </a:r>
            <a:endParaRPr lang="en-US" sz="1400">
              <a:solidFill>
                <a:schemeClr val="accent3">
                  <a:lumMod val="25000"/>
                </a:schemeClr>
              </a:solidFill>
              <a:latin typeface="Calibri"/>
              <a:ea typeface="Calibri"/>
              <a:cs typeface="Calibri"/>
            </a:endParaRPr>
          </a:p>
          <a:p>
            <a:pPr lvl="1">
              <a:lnSpc>
                <a:spcPct val="100000"/>
              </a:lnSpc>
              <a:spcBef>
                <a:spcPts val="1400"/>
              </a:spcBef>
              <a:buFont typeface="Courier New" panose="020B0604020202020204" pitchFamily="34" charset="0"/>
              <a:buChar char="o"/>
            </a:pPr>
            <a:r>
              <a:rPr lang="en-US" sz="1400">
                <a:solidFill>
                  <a:schemeClr val="accent3">
                    <a:lumMod val="25000"/>
                  </a:schemeClr>
                </a:solidFill>
                <a:latin typeface="Abadi"/>
                <a:ea typeface="Calibri"/>
                <a:cs typeface="Calibri"/>
              </a:rPr>
              <a:t>F9 FT B1031.2</a:t>
            </a:r>
            <a:endParaRPr lang="en-US" sz="1400">
              <a:solidFill>
                <a:schemeClr val="accent3">
                  <a:lumMod val="25000"/>
                </a:schemeClr>
              </a:solidFill>
              <a:latin typeface="Calibri"/>
              <a:ea typeface="Calibri"/>
              <a:cs typeface="Calibri"/>
            </a:endParaRPr>
          </a:p>
          <a:p>
            <a:pPr>
              <a:lnSpc>
                <a:spcPct val="100000"/>
              </a:lnSpc>
              <a:spcBef>
                <a:spcPts val="1400"/>
              </a:spcBef>
            </a:pPr>
            <a:endParaRPr lang="en-US" sz="1400">
              <a:solidFill>
                <a:schemeClr val="accent3">
                  <a:lumMod val="25000"/>
                </a:schemeClr>
              </a:solidFill>
              <a:latin typeface="Abadi" panose="020B0604020104020204" pitchFamily="34" charset="0"/>
              <a:ea typeface="Calibri"/>
              <a:cs typeface="Calibr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1" descr="A white background with black text&#10;&#10;AI-generated content may be incorrect.">
            <a:extLst>
              <a:ext uri="{FF2B5EF4-FFF2-40B4-BE49-F238E27FC236}">
                <a16:creationId xmlns:a16="http://schemas.microsoft.com/office/drawing/2014/main" id="{16568FD9-7350-BD68-CF3C-A7A789F5FDAE}"/>
              </a:ext>
            </a:extLst>
          </p:cNvPr>
          <p:cNvPicPr>
            <a:picLocks noChangeAspect="1"/>
          </p:cNvPicPr>
          <p:nvPr/>
        </p:nvPicPr>
        <p:blipFill>
          <a:blip r:embed="rId3"/>
          <a:stretch>
            <a:fillRect/>
          </a:stretch>
        </p:blipFill>
        <p:spPr>
          <a:xfrm>
            <a:off x="7397420" y="1475664"/>
            <a:ext cx="3895725" cy="714375"/>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D94FEEF2-DD2E-ACFA-8A7C-DF8D170E4891}"/>
              </a:ext>
            </a:extLst>
          </p:cNvPr>
          <p:cNvPicPr>
            <a:picLocks noChangeAspect="1"/>
          </p:cNvPicPr>
          <p:nvPr/>
        </p:nvPicPr>
        <p:blipFill>
          <a:blip r:embed="rId4"/>
          <a:stretch>
            <a:fillRect/>
          </a:stretch>
        </p:blipFill>
        <p:spPr>
          <a:xfrm>
            <a:off x="8431789" y="4218269"/>
            <a:ext cx="1285875" cy="2095500"/>
          </a:xfrm>
          <a:prstGeom prst="rect">
            <a:avLst/>
          </a:prstGeom>
        </p:spPr>
      </p:pic>
      <p:cxnSp>
        <p:nvCxnSpPr>
          <p:cNvPr id="9" name="Straight Arrow Connector 8">
            <a:extLst>
              <a:ext uri="{FF2B5EF4-FFF2-40B4-BE49-F238E27FC236}">
                <a16:creationId xmlns:a16="http://schemas.microsoft.com/office/drawing/2014/main" id="{1476F07D-3371-0D43-91CC-2D6223E0344B}"/>
              </a:ext>
            </a:extLst>
          </p:cNvPr>
          <p:cNvCxnSpPr/>
          <p:nvPr/>
        </p:nvCxnSpPr>
        <p:spPr>
          <a:xfrm>
            <a:off x="9062360" y="2276371"/>
            <a:ext cx="27709" cy="1828800"/>
          </a:xfrm>
          <a:prstGeom prst="straightConnector1">
            <a:avLst/>
          </a:prstGeom>
          <a:ln>
            <a:solidFill>
              <a:srgbClr val="1C7DDB"/>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22483" y="6526571"/>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8403" y="1253585"/>
            <a:ext cx="4547826" cy="156034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accent3">
                    <a:lumMod val="25000"/>
                  </a:schemeClr>
                </a:solidFill>
                <a:latin typeface="Abadi"/>
              </a:rPr>
              <a:t>Objective</a:t>
            </a:r>
            <a:endParaRPr lang="en-US" sz="2000">
              <a:solidFill>
                <a:schemeClr val="accent3">
                  <a:lumMod val="25000"/>
                </a:schemeClr>
              </a:solidFill>
            </a:endParaRPr>
          </a:p>
          <a:p>
            <a:pPr marL="0" indent="0" algn="just">
              <a:lnSpc>
                <a:spcPct val="100000"/>
              </a:lnSpc>
              <a:spcBef>
                <a:spcPts val="1400"/>
              </a:spcBef>
              <a:buNone/>
            </a:pPr>
            <a:r>
              <a:rPr lang="en-US" sz="1200" dirty="0">
                <a:solidFill>
                  <a:srgbClr val="292929"/>
                </a:solidFill>
                <a:latin typeface="Abadi"/>
              </a:rPr>
              <a:t>The goal of this project is to analyze the cost implications of SpaceX's Falcon 9 rocket launches by developing a predictive model that determines whether the first stage will land successfully. This analysis provides insights into cost-saving opportunities and competitive benchmarking for other aerospace companies.</a:t>
            </a:r>
            <a:endParaRPr lang="en-US" sz="1200"/>
          </a:p>
          <a:p>
            <a:pPr marL="0" indent="0" algn="just">
              <a:lnSpc>
                <a:spcPct val="100000"/>
              </a:lnSpc>
              <a:spcBef>
                <a:spcPts val="1400"/>
              </a:spcBef>
              <a:buNone/>
            </a:pPr>
            <a:endParaRPr lang="en-US" sz="2000" b="1">
              <a:solidFill>
                <a:schemeClr val="accent3">
                  <a:lumMod val="25000"/>
                </a:schemeClr>
              </a:solidFill>
              <a:latin typeface="Abadi"/>
            </a:endParaRPr>
          </a:p>
          <a:p>
            <a:pPr marL="0" indent="0" algn="just">
              <a:lnSpc>
                <a:spcPct val="100000"/>
              </a:lnSpc>
              <a:spcBef>
                <a:spcPts val="1400"/>
              </a:spcBef>
              <a:buNone/>
            </a:pPr>
            <a:endParaRPr lang="en-US" sz="120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B60C235-AFA8-6458-4CE7-D5C31F2535CA}"/>
              </a:ext>
            </a:extLst>
          </p:cNvPr>
          <p:cNvSpPr txBox="1">
            <a:spLocks/>
          </p:cNvSpPr>
          <p:nvPr/>
        </p:nvSpPr>
        <p:spPr>
          <a:xfrm>
            <a:off x="5542977" y="1255854"/>
            <a:ext cx="5822444" cy="52714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800" b="1">
                <a:solidFill>
                  <a:schemeClr val="accent3">
                    <a:lumMod val="25000"/>
                  </a:schemeClr>
                </a:solidFill>
                <a:latin typeface="Abadi"/>
              </a:rPr>
              <a:t>Methodologies</a:t>
            </a:r>
            <a:endParaRPr lang="en-US" sz="1800">
              <a:solidFill>
                <a:schemeClr val="accent3">
                  <a:lumMod val="25000"/>
                </a:schemeClr>
              </a:solidFill>
              <a:latin typeface="Abadi"/>
            </a:endParaRPr>
          </a:p>
          <a:p>
            <a:pPr marL="342900" indent="-342900" algn="just">
              <a:lnSpc>
                <a:spcPct val="100000"/>
              </a:lnSpc>
              <a:spcBef>
                <a:spcPts val="1400"/>
              </a:spcBef>
              <a:buAutoNum type="arabicPeriod"/>
            </a:pPr>
            <a:r>
              <a:rPr lang="en-US" sz="1200" b="1">
                <a:solidFill>
                  <a:srgbClr val="1C7DDB"/>
                </a:solidFill>
                <a:latin typeface="Abadi"/>
              </a:rPr>
              <a:t>Data collection:</a:t>
            </a:r>
            <a:r>
              <a:rPr lang="en-US" sz="1200" b="1">
                <a:solidFill>
                  <a:schemeClr val="accent3">
                    <a:lumMod val="25000"/>
                  </a:schemeClr>
                </a:solidFill>
                <a:latin typeface="Abadi"/>
              </a:rPr>
              <a:t> </a:t>
            </a:r>
            <a:r>
              <a:rPr lang="en-US" sz="1200">
                <a:solidFill>
                  <a:schemeClr val="accent3">
                    <a:lumMod val="25000"/>
                  </a:schemeClr>
                </a:solidFill>
                <a:latin typeface="Abadi"/>
              </a:rPr>
              <a:t>historical Falcon9 launch records were collected from Wikipedia using web scraping. Information about launches suck as the rocket used, payload delivered, rocket specifications, landing specifications and outcome were collected from SpaceX Rest API </a:t>
            </a:r>
          </a:p>
          <a:p>
            <a:pPr marL="342900" indent="-342900" algn="just">
              <a:lnSpc>
                <a:spcPct val="100000"/>
              </a:lnSpc>
              <a:spcBef>
                <a:spcPts val="1400"/>
              </a:spcBef>
              <a:buAutoNum type="arabicPeriod"/>
            </a:pPr>
            <a:r>
              <a:rPr lang="en-US" sz="1200" b="1">
                <a:solidFill>
                  <a:srgbClr val="1C7DDB"/>
                </a:solidFill>
                <a:latin typeface="Abadi"/>
              </a:rPr>
              <a:t>Data cleaning and wrangling: </a:t>
            </a:r>
            <a:r>
              <a:rPr lang="en-US" sz="1200">
                <a:solidFill>
                  <a:schemeClr val="tx1"/>
                </a:solidFill>
                <a:latin typeface="Abadi"/>
              </a:rPr>
              <a:t>missing values in the </a:t>
            </a:r>
            <a:r>
              <a:rPr lang="en-US" sz="1200" err="1">
                <a:solidFill>
                  <a:schemeClr val="tx1"/>
                </a:solidFill>
                <a:latin typeface="Abadi"/>
              </a:rPr>
              <a:t>PayloadMass</a:t>
            </a:r>
            <a:r>
              <a:rPr lang="en-US" sz="1200">
                <a:solidFill>
                  <a:schemeClr val="tx1"/>
                </a:solidFill>
                <a:latin typeface="Abadi"/>
              </a:rPr>
              <a:t> column were imputed using mean. Landing outcomes were converted into a classification variable(1 for successful, 0 for unsuccessful) </a:t>
            </a:r>
          </a:p>
          <a:p>
            <a:pPr marL="342900" indent="-342900" algn="just">
              <a:lnSpc>
                <a:spcPct val="100000"/>
              </a:lnSpc>
              <a:spcBef>
                <a:spcPts val="1400"/>
              </a:spcBef>
              <a:buAutoNum type="arabicPeriod"/>
            </a:pPr>
            <a:r>
              <a:rPr lang="en-US" sz="1200" b="1">
                <a:solidFill>
                  <a:srgbClr val="1C7DDB"/>
                </a:solidFill>
                <a:latin typeface="Abadi"/>
              </a:rPr>
              <a:t>Exploratory data analysis (EDA):  </a:t>
            </a:r>
            <a:r>
              <a:rPr lang="en-US" sz="1200">
                <a:solidFill>
                  <a:schemeClr val="tx1"/>
                </a:solidFill>
                <a:latin typeface="Abadi"/>
              </a:rPr>
              <a:t>data was explored using SQL, Pandas and Matplotlib. Relationships between variables such as Flight Number and Launch Site, Payload Mass and Launch Site, Orbit type and Success rate… were visualized and based on those preliminary insights, features were selected for model building. Categorical features were encoded into dummies variables and the data saved into a csv file model building. </a:t>
            </a:r>
          </a:p>
          <a:p>
            <a:pPr marL="342900" indent="-342900" algn="just">
              <a:lnSpc>
                <a:spcPct val="100000"/>
              </a:lnSpc>
              <a:spcBef>
                <a:spcPts val="1400"/>
              </a:spcBef>
              <a:buAutoNum type="arabicPeriod"/>
            </a:pPr>
            <a:r>
              <a:rPr lang="en-US" sz="1200" b="1">
                <a:solidFill>
                  <a:srgbClr val="1C7DDB"/>
                </a:solidFill>
                <a:latin typeface="Abadi"/>
              </a:rPr>
              <a:t>Interactive visual analytics and Dashboard:</a:t>
            </a:r>
            <a:r>
              <a:rPr lang="en-US" sz="1200">
                <a:solidFill>
                  <a:schemeClr val="accent3">
                    <a:lumMod val="25000"/>
                  </a:schemeClr>
                </a:solidFill>
                <a:latin typeface="Abadi"/>
              </a:rPr>
              <a:t> launch sites, launch outcomes and the distance between launch sites and its proximities (city, railway, highway) were mapped</a:t>
            </a:r>
          </a:p>
          <a:p>
            <a:pPr marL="342900" indent="-342900" algn="just">
              <a:lnSpc>
                <a:spcPct val="100000"/>
              </a:lnSpc>
              <a:spcBef>
                <a:spcPts val="1400"/>
              </a:spcBef>
              <a:buAutoNum type="arabicPeriod"/>
            </a:pPr>
            <a:r>
              <a:rPr lang="en-US" sz="1200" b="1">
                <a:solidFill>
                  <a:srgbClr val="1C7DDB"/>
                </a:solidFill>
                <a:latin typeface="Abadi"/>
              </a:rPr>
              <a:t>Predictive Analysis (Classification):</a:t>
            </a:r>
            <a:r>
              <a:rPr lang="en-US" sz="1200" b="1">
                <a:solidFill>
                  <a:schemeClr val="accent3">
                    <a:lumMod val="25000"/>
                  </a:schemeClr>
                </a:solidFill>
                <a:latin typeface="Abadi"/>
              </a:rPr>
              <a:t> </a:t>
            </a:r>
            <a:r>
              <a:rPr lang="en-US" sz="1200">
                <a:solidFill>
                  <a:schemeClr val="accent3">
                    <a:lumMod val="25000"/>
                  </a:schemeClr>
                </a:solidFill>
                <a:latin typeface="Abadi"/>
              </a:rPr>
              <a:t>previously processed data was load and numeric features were standardized. Data was then split into training and validation sets. We trained and tunned several machine learning models such as Logistic regression, support vector machine, decision tree and </a:t>
            </a:r>
            <a:r>
              <a:rPr lang="en-US" sz="1200" err="1">
                <a:solidFill>
                  <a:schemeClr val="accent3">
                    <a:lumMod val="25000"/>
                  </a:schemeClr>
                </a:solidFill>
                <a:latin typeface="Abadi"/>
              </a:rPr>
              <a:t>kneighbors</a:t>
            </a:r>
            <a:r>
              <a:rPr lang="en-US" sz="1200">
                <a:solidFill>
                  <a:schemeClr val="accent3">
                    <a:lumMod val="25000"/>
                  </a:schemeClr>
                </a:solidFill>
                <a:latin typeface="Abadi"/>
              </a:rPr>
              <a:t> classifier.</a:t>
            </a:r>
            <a:endParaRPr lang="en-US" sz="1200">
              <a:solidFill>
                <a:schemeClr val="accent3">
                  <a:lumMod val="25000"/>
                </a:schemeClr>
              </a:solidFill>
            </a:endParaRPr>
          </a:p>
          <a:p>
            <a:pPr marL="800100" lvl="1" algn="just">
              <a:lnSpc>
                <a:spcPct val="80000"/>
              </a:lnSpc>
              <a:spcBef>
                <a:spcPts val="1400"/>
              </a:spcBef>
              <a:buFont typeface="Courier New,monospace"/>
              <a:buChar char="o"/>
            </a:pPr>
            <a:endParaRPr lang="en-US" sz="1200">
              <a:solidFill>
                <a:srgbClr val="000000"/>
              </a:solidFill>
              <a:latin typeface="Abadi"/>
            </a:endParaRPr>
          </a:p>
          <a:p>
            <a:pPr algn="just">
              <a:buNone/>
            </a:pPr>
            <a:endParaRPr lang="en-US" sz="1700">
              <a:solidFill>
                <a:srgbClr val="000000"/>
              </a:solidFill>
              <a:latin typeface="Abadi"/>
            </a:endParaRPr>
          </a:p>
          <a:p>
            <a:pPr marL="0" indent="0" algn="just">
              <a:lnSpc>
                <a:spcPct val="100000"/>
              </a:lnSpc>
              <a:spcBef>
                <a:spcPts val="1400"/>
              </a:spcBef>
              <a:buNone/>
            </a:pPr>
            <a:endParaRPr lang="en-US" sz="1900" b="1">
              <a:solidFill>
                <a:schemeClr val="accent3">
                  <a:lumMod val="25000"/>
                </a:schemeClr>
              </a:solidFill>
              <a:latin typeface="Abadi"/>
            </a:endParaRPr>
          </a:p>
        </p:txBody>
      </p:sp>
      <p:sp>
        <p:nvSpPr>
          <p:cNvPr id="5" name="Content Placeholder 2">
            <a:extLst>
              <a:ext uri="{FF2B5EF4-FFF2-40B4-BE49-F238E27FC236}">
                <a16:creationId xmlns:a16="http://schemas.microsoft.com/office/drawing/2014/main" id="{2BFAD911-A774-576A-9EC7-DA224A979946}"/>
              </a:ext>
            </a:extLst>
          </p:cNvPr>
          <p:cNvSpPr txBox="1">
            <a:spLocks/>
          </p:cNvSpPr>
          <p:nvPr/>
        </p:nvSpPr>
        <p:spPr>
          <a:xfrm>
            <a:off x="772708" y="2816801"/>
            <a:ext cx="4547826" cy="329020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b="1" dirty="0">
                <a:solidFill>
                  <a:schemeClr val="accent3">
                    <a:lumMod val="25000"/>
                  </a:schemeClr>
                </a:solidFill>
                <a:latin typeface="Abadi"/>
              </a:rPr>
              <a:t>Results</a:t>
            </a:r>
            <a:endParaRPr lang="en-US" sz="2000" dirty="0">
              <a:solidFill>
                <a:schemeClr val="accent3">
                  <a:lumMod val="25000"/>
                </a:schemeClr>
              </a:solidFill>
            </a:endParaRPr>
          </a:p>
          <a:p>
            <a:pPr marL="0" indent="0" algn="just">
              <a:lnSpc>
                <a:spcPct val="100000"/>
              </a:lnSpc>
              <a:spcBef>
                <a:spcPts val="1400"/>
              </a:spcBef>
              <a:buNone/>
            </a:pPr>
            <a:r>
              <a:rPr lang="en-US" sz="1200" dirty="0">
                <a:solidFill>
                  <a:srgbClr val="292929"/>
                </a:solidFill>
                <a:latin typeface="Abadi"/>
              </a:rPr>
              <a:t>Launch success improved with experience; the initial years (2010–2013) saw no successful missions, while post-2013 showed consistent progress. </a:t>
            </a:r>
            <a:r>
              <a:rPr lang="en-US" sz="1200" b="1" dirty="0">
                <a:solidFill>
                  <a:srgbClr val="292929"/>
                </a:solidFill>
                <a:latin typeface="Abadi"/>
              </a:rPr>
              <a:t>KSC LC-39A</a:t>
            </a:r>
            <a:r>
              <a:rPr lang="en-US" sz="1200" dirty="0">
                <a:solidFill>
                  <a:srgbClr val="292929"/>
                </a:solidFill>
                <a:latin typeface="Abadi"/>
              </a:rPr>
              <a:t> at Kennedy Space Center recorded the highest success rate (</a:t>
            </a:r>
            <a:r>
              <a:rPr lang="en-US" sz="1200" b="1" dirty="0">
                <a:solidFill>
                  <a:srgbClr val="292929"/>
                </a:solidFill>
                <a:latin typeface="Abadi"/>
              </a:rPr>
              <a:t>76.9%</a:t>
            </a:r>
            <a:r>
              <a:rPr lang="en-US" sz="1200" dirty="0">
                <a:solidFill>
                  <a:srgbClr val="292929"/>
                </a:solidFill>
                <a:latin typeface="Abadi"/>
              </a:rPr>
              <a:t>) and the most successful launches. </a:t>
            </a:r>
            <a:r>
              <a:rPr lang="en-US" sz="1200" b="1" dirty="0">
                <a:solidFill>
                  <a:srgbClr val="292929"/>
                </a:solidFill>
                <a:latin typeface="Abadi"/>
              </a:rPr>
              <a:t>Coastal launch sites</a:t>
            </a:r>
            <a:r>
              <a:rPr lang="en-US" sz="1200" dirty="0">
                <a:solidFill>
                  <a:srgbClr val="292929"/>
                </a:solidFill>
                <a:latin typeface="Abadi"/>
              </a:rPr>
              <a:t> offered strategic advantages in terms of safety and logistics. </a:t>
            </a:r>
            <a:r>
              <a:rPr lang="en-US" sz="1200" b="1" dirty="0">
                <a:solidFill>
                  <a:srgbClr val="292929"/>
                </a:solidFill>
                <a:latin typeface="Abadi"/>
              </a:rPr>
              <a:t>Heavy payloads</a:t>
            </a:r>
            <a:r>
              <a:rPr lang="en-US" sz="1200" dirty="0">
                <a:solidFill>
                  <a:srgbClr val="292929"/>
                </a:solidFill>
                <a:latin typeface="Abadi"/>
              </a:rPr>
              <a:t> exceeding 10,000 kg were associated with higher success rates, particularly for </a:t>
            </a:r>
            <a:r>
              <a:rPr lang="en-US" sz="1200" b="1" dirty="0">
                <a:solidFill>
                  <a:srgbClr val="292929"/>
                </a:solidFill>
                <a:latin typeface="Abadi"/>
              </a:rPr>
              <a:t>LEO, Polar, </a:t>
            </a:r>
            <a:r>
              <a:rPr lang="en-US" sz="1200" dirty="0">
                <a:solidFill>
                  <a:srgbClr val="292929"/>
                </a:solidFill>
                <a:latin typeface="Abadi"/>
              </a:rPr>
              <a:t>and </a:t>
            </a:r>
            <a:r>
              <a:rPr lang="en-US" sz="1200" b="1" dirty="0">
                <a:solidFill>
                  <a:srgbClr val="292929"/>
                </a:solidFill>
                <a:latin typeface="Abadi"/>
              </a:rPr>
              <a:t>ISS</a:t>
            </a:r>
            <a:r>
              <a:rPr lang="en-US" sz="1200" dirty="0">
                <a:solidFill>
                  <a:srgbClr val="292929"/>
                </a:solidFill>
                <a:latin typeface="Abadi"/>
              </a:rPr>
              <a:t> orbits, whereas the </a:t>
            </a:r>
            <a:r>
              <a:rPr lang="en-US" sz="1200" b="1" dirty="0">
                <a:solidFill>
                  <a:srgbClr val="292929"/>
                </a:solidFill>
                <a:latin typeface="Abadi"/>
              </a:rPr>
              <a:t>GTO </a:t>
            </a:r>
            <a:r>
              <a:rPr lang="en-US" sz="1200" dirty="0">
                <a:solidFill>
                  <a:srgbClr val="292929"/>
                </a:solidFill>
                <a:latin typeface="Abadi"/>
              </a:rPr>
              <a:t>orbit showed the lowest success rate with no clear link between flight number and success. </a:t>
            </a:r>
            <a:r>
              <a:rPr lang="en-US" sz="1200" b="1" dirty="0">
                <a:solidFill>
                  <a:srgbClr val="292929"/>
                </a:solidFill>
                <a:latin typeface="Abadi"/>
              </a:rPr>
              <a:t>ES-L1</a:t>
            </a:r>
            <a:r>
              <a:rPr lang="en-US" sz="1200" dirty="0">
                <a:solidFill>
                  <a:srgbClr val="292929"/>
                </a:solidFill>
                <a:latin typeface="Abadi"/>
              </a:rPr>
              <a:t>, </a:t>
            </a:r>
            <a:r>
              <a:rPr lang="en-US" sz="1200" b="1" dirty="0">
                <a:solidFill>
                  <a:srgbClr val="292929"/>
                </a:solidFill>
                <a:latin typeface="Abadi"/>
              </a:rPr>
              <a:t>GEO</a:t>
            </a:r>
            <a:r>
              <a:rPr lang="en-US" sz="1200" dirty="0">
                <a:solidFill>
                  <a:srgbClr val="292929"/>
                </a:solidFill>
                <a:latin typeface="Abadi"/>
              </a:rPr>
              <a:t>, </a:t>
            </a:r>
            <a:r>
              <a:rPr lang="en-US" sz="1200" b="1" dirty="0">
                <a:solidFill>
                  <a:srgbClr val="292929"/>
                </a:solidFill>
                <a:latin typeface="Abadi"/>
              </a:rPr>
              <a:t>HEO</a:t>
            </a:r>
            <a:r>
              <a:rPr lang="en-US" sz="1200" dirty="0">
                <a:solidFill>
                  <a:srgbClr val="292929"/>
                </a:solidFill>
                <a:latin typeface="Abadi"/>
              </a:rPr>
              <a:t>, and </a:t>
            </a:r>
            <a:r>
              <a:rPr lang="en-US" sz="1200" b="1" dirty="0">
                <a:solidFill>
                  <a:srgbClr val="292929"/>
                </a:solidFill>
                <a:latin typeface="Abadi"/>
              </a:rPr>
              <a:t>SSO </a:t>
            </a:r>
            <a:r>
              <a:rPr lang="en-US" sz="1200" dirty="0">
                <a:solidFill>
                  <a:srgbClr val="292929"/>
                </a:solidFill>
                <a:latin typeface="Abadi"/>
              </a:rPr>
              <a:t>orbits achieved a 100% success rate. On the modeling side, all tested models performed similarly on test data; however, model selection considered </a:t>
            </a:r>
            <a:r>
              <a:rPr lang="en-US" sz="1200" b="1" dirty="0">
                <a:solidFill>
                  <a:srgbClr val="292929"/>
                </a:solidFill>
                <a:latin typeface="Abadi"/>
              </a:rPr>
              <a:t>F1-score</a:t>
            </a:r>
            <a:r>
              <a:rPr lang="en-US" sz="1200" dirty="0">
                <a:solidFill>
                  <a:srgbClr val="292929"/>
                </a:solidFill>
                <a:latin typeface="Abadi"/>
              </a:rPr>
              <a:t>, </a:t>
            </a:r>
            <a:r>
              <a:rPr lang="en-US" sz="1200" b="1" dirty="0">
                <a:solidFill>
                  <a:srgbClr val="292929"/>
                </a:solidFill>
                <a:latin typeface="Abadi"/>
              </a:rPr>
              <a:t>ROC-AUC</a:t>
            </a:r>
            <a:r>
              <a:rPr lang="en-US" sz="1200" dirty="0">
                <a:solidFill>
                  <a:srgbClr val="292929"/>
                </a:solidFill>
                <a:latin typeface="Abadi"/>
              </a:rPr>
              <a:t>, and standard error, with </a:t>
            </a:r>
            <a:r>
              <a:rPr lang="en-US" sz="1200" b="1" dirty="0">
                <a:solidFill>
                  <a:srgbClr val="292929"/>
                </a:solidFill>
                <a:latin typeface="Abadi"/>
              </a:rPr>
              <a:t>K-Nearest Neighbors (KNN) </a:t>
            </a:r>
            <a:r>
              <a:rPr lang="en-US" sz="1200" dirty="0">
                <a:solidFill>
                  <a:srgbClr val="292929"/>
                </a:solidFill>
                <a:latin typeface="Abadi"/>
              </a:rPr>
              <a:t>emerging as the best-performing model.</a:t>
            </a:r>
            <a:endParaRPr lang="en-US" sz="1200">
              <a:latin typeface="Abadi"/>
            </a:endParaRPr>
          </a:p>
          <a:p>
            <a:pPr marL="0" indent="0" algn="just">
              <a:lnSpc>
                <a:spcPct val="100000"/>
              </a:lnSpc>
              <a:spcBef>
                <a:spcPts val="1400"/>
              </a:spcBef>
              <a:buNone/>
            </a:pPr>
            <a:endParaRPr lang="en-US" sz="1200">
              <a:solidFill>
                <a:schemeClr val="accent3">
                  <a:lumMod val="25000"/>
                </a:schemeClr>
              </a:solidFill>
              <a:latin typeface="Abadi"/>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129" y="1710482"/>
            <a:ext cx="3747355" cy="4383352"/>
          </a:xfrm>
          <a:prstGeom prst="rect">
            <a:avLst/>
          </a:prstGeom>
        </p:spPr>
        <p:txBody>
          <a:bodyPr lIns="91440" tIns="45720" rIns="91440" bIns="45720" anchor="t">
            <a:normAutofit lnSpcReduction="10000"/>
          </a:bodyPr>
          <a:lstStyle/>
          <a:p>
            <a:pPr>
              <a:lnSpc>
                <a:spcPct val="100000"/>
              </a:lnSpc>
              <a:spcBef>
                <a:spcPts val="1400"/>
              </a:spcBef>
            </a:pPr>
            <a:r>
              <a:rPr lang="en-US" sz="1400">
                <a:solidFill>
                  <a:schemeClr val="accent3">
                    <a:lumMod val="25000"/>
                  </a:schemeClr>
                </a:solidFill>
                <a:latin typeface="Abadi"/>
                <a:ea typeface="+mn-lt"/>
                <a:cs typeface="+mn-lt"/>
              </a:rPr>
              <a:t>The query counts:</a:t>
            </a:r>
            <a:endParaRPr lang="en-US" sz="1400">
              <a:solidFill>
                <a:schemeClr val="accent3">
                  <a:lumMod val="25000"/>
                </a:schemeClr>
              </a:solidFill>
              <a:ea typeface="Calibri"/>
              <a:cs typeface="Calibri"/>
            </a:endParaRPr>
          </a:p>
          <a:p>
            <a:pPr lvl="1">
              <a:lnSpc>
                <a:spcPct val="100000"/>
              </a:lnSpc>
              <a:spcBef>
                <a:spcPts val="1400"/>
              </a:spcBef>
            </a:pPr>
            <a:r>
              <a:rPr lang="en-US" sz="1400" err="1">
                <a:solidFill>
                  <a:schemeClr val="accent3">
                    <a:lumMod val="25000"/>
                  </a:schemeClr>
                </a:solidFill>
                <a:latin typeface="Abadi"/>
                <a:ea typeface="+mn-lt"/>
                <a:cs typeface="+mn-lt"/>
              </a:rPr>
              <a:t>Successful_Missions</a:t>
            </a:r>
            <a:r>
              <a:rPr lang="en-US" sz="1400">
                <a:solidFill>
                  <a:schemeClr val="accent3">
                    <a:lumMod val="25000"/>
                  </a:schemeClr>
                </a:solidFill>
                <a:latin typeface="Abadi"/>
                <a:ea typeface="+mn-lt"/>
                <a:cs typeface="+mn-lt"/>
              </a:rPr>
              <a:t>: Records where </a:t>
            </a:r>
            <a:r>
              <a:rPr lang="en-US" sz="1400" err="1">
                <a:solidFill>
                  <a:schemeClr val="accent3">
                    <a:lumMod val="25000"/>
                  </a:schemeClr>
                </a:solidFill>
                <a:latin typeface="Abadi"/>
                <a:ea typeface="+mn-lt"/>
                <a:cs typeface="+mn-lt"/>
              </a:rPr>
              <a:t>Mission_Outcome</a:t>
            </a:r>
            <a:r>
              <a:rPr lang="en-US" sz="1400">
                <a:solidFill>
                  <a:schemeClr val="accent3">
                    <a:lumMod val="25000"/>
                  </a:schemeClr>
                </a:solidFill>
                <a:latin typeface="Abadi"/>
                <a:ea typeface="+mn-lt"/>
                <a:cs typeface="+mn-lt"/>
              </a:rPr>
              <a:t> starts with "Success".</a:t>
            </a:r>
            <a:endParaRPr lang="en-US" sz="1400">
              <a:solidFill>
                <a:schemeClr val="accent3">
                  <a:lumMod val="25000"/>
                </a:schemeClr>
              </a:solidFill>
              <a:ea typeface="Calibri"/>
              <a:cs typeface="Calibri"/>
            </a:endParaRPr>
          </a:p>
          <a:p>
            <a:pPr lvl="1">
              <a:lnSpc>
                <a:spcPct val="100000"/>
              </a:lnSpc>
              <a:spcBef>
                <a:spcPts val="1400"/>
              </a:spcBef>
            </a:pPr>
            <a:r>
              <a:rPr lang="en-US" sz="1400" err="1">
                <a:solidFill>
                  <a:schemeClr val="accent3">
                    <a:lumMod val="25000"/>
                  </a:schemeClr>
                </a:solidFill>
                <a:latin typeface="Abadi"/>
                <a:ea typeface="+mn-lt"/>
                <a:cs typeface="+mn-lt"/>
              </a:rPr>
              <a:t>Failed_</a:t>
            </a:r>
            <a:r>
              <a:rPr lang="en-US" sz="1400" err="1">
                <a:solidFill>
                  <a:schemeClr val="accent3">
                    <a:lumMod val="25000"/>
                  </a:schemeClr>
                </a:solidFill>
                <a:latin typeface="Abadi"/>
              </a:rPr>
              <a:t>Missions</a:t>
            </a:r>
            <a:r>
              <a:rPr lang="en-US" sz="1400">
                <a:solidFill>
                  <a:schemeClr val="accent3">
                    <a:lumMod val="25000"/>
                  </a:schemeClr>
                </a:solidFill>
                <a:latin typeface="Abadi"/>
                <a:ea typeface="+mn-lt"/>
                <a:cs typeface="+mn-lt"/>
              </a:rPr>
              <a:t>: Records where </a:t>
            </a:r>
            <a:r>
              <a:rPr lang="en-US" sz="1400" err="1">
                <a:solidFill>
                  <a:schemeClr val="accent3">
                    <a:lumMod val="25000"/>
                  </a:schemeClr>
                </a:solidFill>
                <a:latin typeface="Abadi"/>
              </a:rPr>
              <a:t>Mission_Outcome</a:t>
            </a:r>
            <a:r>
              <a:rPr lang="en-US" sz="1400">
                <a:solidFill>
                  <a:schemeClr val="accent3">
                    <a:lumMod val="25000"/>
                  </a:schemeClr>
                </a:solidFill>
                <a:latin typeface="Abadi"/>
                <a:ea typeface="+mn-lt"/>
                <a:cs typeface="+mn-lt"/>
              </a:rPr>
              <a:t> starts with "Failure".</a:t>
            </a:r>
            <a:endParaRPr lang="en-US" sz="1400">
              <a:solidFill>
                <a:schemeClr val="accent3">
                  <a:lumMod val="25000"/>
                </a:schemeClr>
              </a:solidFill>
              <a:ea typeface="Calibri"/>
              <a:cs typeface="Calibri"/>
            </a:endParaRPr>
          </a:p>
          <a:p>
            <a:pPr>
              <a:lnSpc>
                <a:spcPct val="100000"/>
              </a:lnSpc>
              <a:spcBef>
                <a:spcPts val="1400"/>
              </a:spcBef>
            </a:pPr>
            <a:endParaRPr lang="en-US" sz="1400">
              <a:solidFill>
                <a:schemeClr val="accent3">
                  <a:lumMod val="25000"/>
                </a:schemeClr>
              </a:solidFill>
              <a:latin typeface="Abadi"/>
            </a:endParaRPr>
          </a:p>
          <a:p>
            <a:pPr>
              <a:spcBef>
                <a:spcPts val="1400"/>
              </a:spcBef>
            </a:pPr>
            <a:r>
              <a:rPr lang="en-US" sz="1400">
                <a:solidFill>
                  <a:schemeClr val="accent3">
                    <a:lumMod val="25000"/>
                  </a:schemeClr>
                </a:solidFill>
                <a:latin typeface="Abadi"/>
                <a:ea typeface="+mn-lt"/>
                <a:cs typeface="+mn-lt"/>
              </a:rPr>
              <a:t>Success Rate: </a:t>
            </a:r>
            <a:r>
              <a:rPr lang="en-US" sz="1400" b="1">
                <a:solidFill>
                  <a:schemeClr val="accent3">
                    <a:lumMod val="25000"/>
                  </a:schemeClr>
                </a:solidFill>
                <a:latin typeface="Abadi"/>
                <a:ea typeface="+mn-lt"/>
                <a:cs typeface="+mn-lt"/>
              </a:rPr>
              <a:t>100 out of 101</a:t>
            </a:r>
            <a:r>
              <a:rPr lang="en-US" sz="1400">
                <a:solidFill>
                  <a:schemeClr val="accent3">
                    <a:lumMod val="25000"/>
                  </a:schemeClr>
                </a:solidFill>
                <a:latin typeface="Abadi"/>
                <a:ea typeface="+mn-lt"/>
                <a:cs typeface="+mn-lt"/>
              </a:rPr>
              <a:t> missions were </a:t>
            </a:r>
            <a:r>
              <a:rPr lang="en-US" sz="1400" b="1">
                <a:solidFill>
                  <a:schemeClr val="accent3">
                    <a:lumMod val="25000"/>
                  </a:schemeClr>
                </a:solidFill>
                <a:latin typeface="Abadi"/>
                <a:ea typeface="+mn-lt"/>
                <a:cs typeface="+mn-lt"/>
              </a:rPr>
              <a:t>successful</a:t>
            </a:r>
            <a:r>
              <a:rPr lang="en-US" sz="1400">
                <a:solidFill>
                  <a:schemeClr val="accent3">
                    <a:lumMod val="25000"/>
                  </a:schemeClr>
                </a:solidFill>
                <a:latin typeface="Abadi"/>
                <a:ea typeface="+mn-lt"/>
                <a:cs typeface="+mn-lt"/>
              </a:rPr>
              <a:t>, indicating a 99% success rate.</a:t>
            </a:r>
            <a:endParaRPr lang="en-US" sz="1400">
              <a:solidFill>
                <a:schemeClr val="accent3">
                  <a:lumMod val="25000"/>
                </a:schemeClr>
              </a:solidFill>
              <a:latin typeface="Abadi" panose="020B0604020104020204" pitchFamily="34" charset="0"/>
              <a:ea typeface="+mn-lt"/>
              <a:cs typeface="+mn-lt"/>
            </a:endParaRPr>
          </a:p>
          <a:p>
            <a:pPr>
              <a:spcBef>
                <a:spcPts val="1400"/>
              </a:spcBef>
            </a:pPr>
            <a:r>
              <a:rPr lang="en-US" sz="1400">
                <a:solidFill>
                  <a:schemeClr val="accent3">
                    <a:lumMod val="25000"/>
                  </a:schemeClr>
                </a:solidFill>
                <a:latin typeface="Abadi"/>
                <a:ea typeface="+mn-lt"/>
                <a:cs typeface="+mn-lt"/>
              </a:rPr>
              <a:t>Failure Rate: Only </a:t>
            </a:r>
            <a:r>
              <a:rPr lang="en-US" sz="1400" b="1">
                <a:solidFill>
                  <a:schemeClr val="accent3">
                    <a:lumMod val="25000"/>
                  </a:schemeClr>
                </a:solidFill>
                <a:latin typeface="Abadi"/>
                <a:ea typeface="+mn-lt"/>
                <a:cs typeface="+mn-lt"/>
              </a:rPr>
              <a:t>1 failure </a:t>
            </a:r>
            <a:r>
              <a:rPr lang="en-US" sz="1400">
                <a:solidFill>
                  <a:schemeClr val="accent3">
                    <a:lumMod val="25000"/>
                  </a:schemeClr>
                </a:solidFill>
                <a:latin typeface="Abadi"/>
                <a:ea typeface="+mn-lt"/>
                <a:cs typeface="+mn-lt"/>
              </a:rPr>
              <a:t>was recorded, demonstrating SpaceX's high reliability.</a:t>
            </a:r>
            <a:endParaRPr lang="en-US" sz="1400">
              <a:solidFill>
                <a:schemeClr val="accent3">
                  <a:lumMod val="25000"/>
                </a:schemeClr>
              </a:solidFill>
              <a:ea typeface="Calibri"/>
              <a:cs typeface="Calibri"/>
            </a:endParaRPr>
          </a:p>
          <a:p>
            <a:pPr marL="0" indent="0">
              <a:spcBef>
                <a:spcPts val="1400"/>
              </a:spcBef>
              <a:buNone/>
            </a:pPr>
            <a:br>
              <a:rPr lang="en-US"/>
            </a:br>
            <a:endParaRPr lang="en-US" sz="1400">
              <a:ea typeface="Calibri" panose="020F0502020204030204"/>
              <a:cs typeface="Calibri" panose="020F0502020204030204"/>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6" name="Picture 5" descr="A white background with green and red text&#10;&#10;AI-generated content may be incorrect.">
            <a:extLst>
              <a:ext uri="{FF2B5EF4-FFF2-40B4-BE49-F238E27FC236}">
                <a16:creationId xmlns:a16="http://schemas.microsoft.com/office/drawing/2014/main" id="{BF2A2953-9018-7B3D-3493-E0C3D9A0AD40}"/>
              </a:ext>
            </a:extLst>
          </p:cNvPr>
          <p:cNvPicPr>
            <a:picLocks noChangeAspect="1"/>
          </p:cNvPicPr>
          <p:nvPr/>
        </p:nvPicPr>
        <p:blipFill>
          <a:blip r:embed="rId3"/>
          <a:srcRect t="3061" r="91"/>
          <a:stretch/>
        </p:blipFill>
        <p:spPr>
          <a:xfrm>
            <a:off x="4755491" y="1734228"/>
            <a:ext cx="6528210" cy="738678"/>
          </a:xfrm>
          <a:prstGeom prst="rect">
            <a:avLst/>
          </a:prstGeom>
        </p:spPr>
      </p:pic>
      <p:pic>
        <p:nvPicPr>
          <p:cNvPr id="9" name="Picture 8" descr="A close up of a number&#10;&#10;AI-generated content may be incorrect.">
            <a:extLst>
              <a:ext uri="{FF2B5EF4-FFF2-40B4-BE49-F238E27FC236}">
                <a16:creationId xmlns:a16="http://schemas.microsoft.com/office/drawing/2014/main" id="{8CBFC3D5-D2A2-7159-96DD-5C10E4191D2F}"/>
              </a:ext>
            </a:extLst>
          </p:cNvPr>
          <p:cNvPicPr>
            <a:picLocks noChangeAspect="1"/>
          </p:cNvPicPr>
          <p:nvPr/>
        </p:nvPicPr>
        <p:blipFill>
          <a:blip r:embed="rId4"/>
          <a:stretch>
            <a:fillRect/>
          </a:stretch>
        </p:blipFill>
        <p:spPr>
          <a:xfrm>
            <a:off x="7882852" y="4808727"/>
            <a:ext cx="2505075" cy="600075"/>
          </a:xfrm>
          <a:prstGeom prst="rect">
            <a:avLst/>
          </a:prstGeom>
        </p:spPr>
      </p:pic>
      <p:cxnSp>
        <p:nvCxnSpPr>
          <p:cNvPr id="7" name="Straight Arrow Connector 6">
            <a:extLst>
              <a:ext uri="{FF2B5EF4-FFF2-40B4-BE49-F238E27FC236}">
                <a16:creationId xmlns:a16="http://schemas.microsoft.com/office/drawing/2014/main" id="{9E800BAE-53C5-60F9-3980-728F9AF29F9A}"/>
              </a:ext>
            </a:extLst>
          </p:cNvPr>
          <p:cNvCxnSpPr/>
          <p:nvPr/>
        </p:nvCxnSpPr>
        <p:spPr>
          <a:xfrm>
            <a:off x="9002089" y="2676743"/>
            <a:ext cx="19099" cy="1811580"/>
          </a:xfrm>
          <a:prstGeom prst="straightConnector1">
            <a:avLst/>
          </a:prstGeom>
          <a:ln>
            <a:solidFill>
              <a:srgbClr val="1C7DDB"/>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659"/>
            <a:ext cx="4694460" cy="4406756"/>
          </a:xfrm>
          <a:prstGeom prst="rect">
            <a:avLst/>
          </a:prstGeom>
        </p:spPr>
        <p:txBody>
          <a:bodyPr lIns="91440" tIns="45720" rIns="91440" bIns="45720" anchor="t">
            <a:noAutofit/>
          </a:bodyPr>
          <a:lstStyle/>
          <a:p>
            <a:pPr>
              <a:lnSpc>
                <a:spcPct val="100000"/>
              </a:lnSpc>
              <a:spcBef>
                <a:spcPts val="1400"/>
              </a:spcBef>
            </a:pPr>
            <a:r>
              <a:rPr lang="en-US" sz="1400">
                <a:solidFill>
                  <a:schemeClr val="accent3">
                    <a:lumMod val="25000"/>
                  </a:schemeClr>
                </a:solidFill>
                <a:latin typeface="Abadi"/>
                <a:ea typeface="+mn-lt"/>
                <a:cs typeface="+mn-lt"/>
              </a:rPr>
              <a:t>The query uses a subquery to first find the maximum payload mass (</a:t>
            </a:r>
            <a:r>
              <a:rPr lang="en-US" sz="1400">
                <a:solidFill>
                  <a:schemeClr val="accent3">
                    <a:lumMod val="25000"/>
                  </a:schemeClr>
                </a:solidFill>
                <a:latin typeface="Abadi"/>
              </a:rPr>
              <a:t>MAX(PAYLOAD_MASS_KG)</a:t>
            </a:r>
            <a:r>
              <a:rPr lang="en-US" sz="1400">
                <a:solidFill>
                  <a:schemeClr val="accent3">
                    <a:lumMod val="25000"/>
                  </a:schemeClr>
                </a:solidFill>
                <a:latin typeface="Abadi"/>
                <a:ea typeface="+mn-lt"/>
                <a:cs typeface="+mn-lt"/>
              </a:rPr>
              <a:t>) in the table, then lists all boosters that carried that exact mass. The results highlight SpaceX's ability to repeatedly launch heavy payloads with reused boosters, a cornerstone of their cost-effective model.</a:t>
            </a:r>
            <a:endParaRPr lang="en-US" sz="1400">
              <a:solidFill>
                <a:schemeClr val="accent3">
                  <a:lumMod val="25000"/>
                </a:schemeClr>
              </a:solidFill>
              <a:latin typeface="Abadi" panose="020B0604020104020204" pitchFamily="34" charset="0"/>
            </a:endParaRPr>
          </a:p>
          <a:p>
            <a:pPr>
              <a:lnSpc>
                <a:spcPct val="100000"/>
              </a:lnSpc>
              <a:spcBef>
                <a:spcPts val="1400"/>
              </a:spcBef>
            </a:pPr>
            <a:r>
              <a:rPr lang="en-US" sz="1400">
                <a:solidFill>
                  <a:schemeClr val="accent3">
                    <a:lumMod val="25000"/>
                  </a:schemeClr>
                </a:solidFill>
                <a:latin typeface="Abadi"/>
              </a:rPr>
              <a:t>The results can be seen in the picture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1" descr="A close-up of a text&#10;&#10;AI-generated content may be incorrect.">
            <a:extLst>
              <a:ext uri="{FF2B5EF4-FFF2-40B4-BE49-F238E27FC236}">
                <a16:creationId xmlns:a16="http://schemas.microsoft.com/office/drawing/2014/main" id="{0F2265BE-0843-620F-C69C-F93B512BC4C3}"/>
              </a:ext>
            </a:extLst>
          </p:cNvPr>
          <p:cNvPicPr>
            <a:picLocks noChangeAspect="1"/>
          </p:cNvPicPr>
          <p:nvPr/>
        </p:nvPicPr>
        <p:blipFill>
          <a:blip r:embed="rId3"/>
          <a:stretch>
            <a:fillRect/>
          </a:stretch>
        </p:blipFill>
        <p:spPr>
          <a:xfrm>
            <a:off x="5488860" y="1425291"/>
            <a:ext cx="5972175" cy="571500"/>
          </a:xfrm>
          <a:prstGeom prst="rect">
            <a:avLst/>
          </a:prstGeom>
        </p:spPr>
      </p:pic>
      <p:cxnSp>
        <p:nvCxnSpPr>
          <p:cNvPr id="7" name="Straight Arrow Connector 6">
            <a:extLst>
              <a:ext uri="{FF2B5EF4-FFF2-40B4-BE49-F238E27FC236}">
                <a16:creationId xmlns:a16="http://schemas.microsoft.com/office/drawing/2014/main" id="{26D74296-BF8F-3DB9-9C3E-680B204E698D}"/>
              </a:ext>
            </a:extLst>
          </p:cNvPr>
          <p:cNvCxnSpPr/>
          <p:nvPr/>
        </p:nvCxnSpPr>
        <p:spPr>
          <a:xfrm>
            <a:off x="9088034" y="2089764"/>
            <a:ext cx="0" cy="609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descr="A screenshot of a phone&#10;&#10;AI-generated content may be incorrect.">
            <a:extLst>
              <a:ext uri="{FF2B5EF4-FFF2-40B4-BE49-F238E27FC236}">
                <a16:creationId xmlns:a16="http://schemas.microsoft.com/office/drawing/2014/main" id="{D16017E1-1F32-FB97-80A6-F56353E92B03}"/>
              </a:ext>
            </a:extLst>
          </p:cNvPr>
          <p:cNvPicPr>
            <a:picLocks noChangeAspect="1"/>
          </p:cNvPicPr>
          <p:nvPr/>
        </p:nvPicPr>
        <p:blipFill>
          <a:blip r:embed="rId4"/>
          <a:stretch>
            <a:fillRect/>
          </a:stretch>
        </p:blipFill>
        <p:spPr>
          <a:xfrm>
            <a:off x="8474220" y="2776538"/>
            <a:ext cx="1228725" cy="34385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7807"/>
            <a:ext cx="4568332" cy="4406756"/>
          </a:xfrm>
          <a:prstGeom prst="rect">
            <a:avLst/>
          </a:prstGeom>
        </p:spPr>
        <p:txBody>
          <a:bodyPr lIns="91440" tIns="45720" rIns="91440" bIns="45720" anchor="t">
            <a:normAutofit/>
          </a:bodyPr>
          <a:lstStyle/>
          <a:p>
            <a:pPr algn="just">
              <a:lnSpc>
                <a:spcPct val="100000"/>
              </a:lnSpc>
              <a:spcBef>
                <a:spcPts val="1400"/>
              </a:spcBef>
            </a:pPr>
            <a:r>
              <a:rPr lang="en-US" sz="1400">
                <a:solidFill>
                  <a:schemeClr val="accent3">
                    <a:lumMod val="25000"/>
                  </a:schemeClr>
                </a:solidFill>
                <a:latin typeface="Abadi"/>
                <a:ea typeface="+mn-lt"/>
                <a:cs typeface="+mn-lt"/>
              </a:rPr>
              <a:t>The table shows two failed drone ship landing attempts involving early versions of SpaceX's Falcon 9 boosters:</a:t>
            </a:r>
            <a:endParaRPr lang="en-US" sz="1400">
              <a:solidFill>
                <a:schemeClr val="accent3">
                  <a:lumMod val="25000"/>
                </a:schemeClr>
              </a:solidFill>
              <a:ea typeface="Calibri" panose="020F0502020204030204"/>
              <a:cs typeface="Calibri" panose="020F0502020204030204"/>
            </a:endParaRPr>
          </a:p>
          <a:p>
            <a:pPr algn="just">
              <a:lnSpc>
                <a:spcPct val="100000"/>
              </a:lnSpc>
              <a:spcBef>
                <a:spcPts val="1400"/>
              </a:spcBef>
            </a:pPr>
            <a:r>
              <a:rPr lang="en-US" sz="1400">
                <a:solidFill>
                  <a:schemeClr val="accent3">
                    <a:lumMod val="25000"/>
                  </a:schemeClr>
                </a:solidFill>
                <a:latin typeface="Abadi"/>
                <a:ea typeface="+mn-lt"/>
                <a:cs typeface="+mn-lt"/>
              </a:rPr>
              <a:t>January Failure:</a:t>
            </a:r>
            <a:endParaRPr lang="en-US" sz="1400">
              <a:solidFill>
                <a:schemeClr val="accent3">
                  <a:lumMod val="25000"/>
                </a:schemeClr>
              </a:solidFill>
              <a:ea typeface="Calibri" panose="020F0502020204030204"/>
              <a:cs typeface="Calibri" panose="020F0502020204030204"/>
            </a:endParaRPr>
          </a:p>
          <a:p>
            <a:pPr lvl="1" algn="just">
              <a:lnSpc>
                <a:spcPct val="100000"/>
              </a:lnSpc>
              <a:spcBef>
                <a:spcPts val="1400"/>
              </a:spcBef>
            </a:pPr>
            <a:r>
              <a:rPr lang="en-US" sz="1400">
                <a:solidFill>
                  <a:schemeClr val="accent3">
                    <a:lumMod val="25000"/>
                  </a:schemeClr>
                </a:solidFill>
                <a:latin typeface="Abadi"/>
                <a:ea typeface="+mn-lt"/>
                <a:cs typeface="+mn-lt"/>
              </a:rPr>
              <a:t>Booster: F9 v1.1 B1012</a:t>
            </a:r>
            <a:endParaRPr lang="en-US" sz="1400">
              <a:solidFill>
                <a:schemeClr val="accent3">
                  <a:lumMod val="25000"/>
                </a:schemeClr>
              </a:solidFill>
              <a:ea typeface="Calibri"/>
              <a:cs typeface="Calibri"/>
            </a:endParaRPr>
          </a:p>
          <a:p>
            <a:pPr lvl="1" algn="just">
              <a:lnSpc>
                <a:spcPct val="100000"/>
              </a:lnSpc>
              <a:spcBef>
                <a:spcPts val="1400"/>
              </a:spcBef>
            </a:pPr>
            <a:r>
              <a:rPr lang="en-US" sz="1400">
                <a:solidFill>
                  <a:schemeClr val="accent3">
                    <a:lumMod val="25000"/>
                  </a:schemeClr>
                </a:solidFill>
                <a:latin typeface="Abadi"/>
                <a:ea typeface="+mn-lt"/>
                <a:cs typeface="+mn-lt"/>
              </a:rPr>
              <a:t>Launch Site: CCAFS LC-40 (Cape Canaveral)</a:t>
            </a:r>
            <a:endParaRPr lang="en-US" sz="1400">
              <a:solidFill>
                <a:schemeClr val="accent3">
                  <a:lumMod val="25000"/>
                </a:schemeClr>
              </a:solidFill>
              <a:ea typeface="Calibri"/>
              <a:cs typeface="Calibri"/>
            </a:endParaRPr>
          </a:p>
          <a:p>
            <a:pPr lvl="1" algn="just">
              <a:lnSpc>
                <a:spcPct val="100000"/>
              </a:lnSpc>
              <a:spcBef>
                <a:spcPts val="1400"/>
              </a:spcBef>
            </a:pPr>
            <a:r>
              <a:rPr lang="en-US" sz="1400">
                <a:solidFill>
                  <a:schemeClr val="accent3">
                    <a:lumMod val="25000"/>
                  </a:schemeClr>
                </a:solidFill>
                <a:latin typeface="Abadi"/>
                <a:ea typeface="+mn-lt"/>
                <a:cs typeface="+mn-lt"/>
              </a:rPr>
              <a:t>Outcome: Failed to land on the drone ship.</a:t>
            </a:r>
            <a:endParaRPr lang="en-US" sz="1400">
              <a:solidFill>
                <a:schemeClr val="accent3">
                  <a:lumMod val="25000"/>
                </a:schemeClr>
              </a:solidFill>
              <a:ea typeface="Calibri"/>
              <a:cs typeface="Calibri"/>
            </a:endParaRPr>
          </a:p>
          <a:p>
            <a:pPr algn="just">
              <a:lnSpc>
                <a:spcPct val="100000"/>
              </a:lnSpc>
              <a:spcBef>
                <a:spcPts val="1400"/>
              </a:spcBef>
            </a:pPr>
            <a:r>
              <a:rPr lang="en-US" sz="1400">
                <a:solidFill>
                  <a:schemeClr val="accent3">
                    <a:lumMod val="25000"/>
                  </a:schemeClr>
                </a:solidFill>
                <a:latin typeface="Abadi"/>
                <a:ea typeface="+mn-lt"/>
                <a:cs typeface="+mn-lt"/>
              </a:rPr>
              <a:t>April Failure:</a:t>
            </a:r>
            <a:endParaRPr lang="en-US" sz="1400">
              <a:solidFill>
                <a:schemeClr val="accent3">
                  <a:lumMod val="25000"/>
                </a:schemeClr>
              </a:solidFill>
              <a:ea typeface="Calibri" panose="020F0502020204030204"/>
              <a:cs typeface="Calibri" panose="020F0502020204030204"/>
            </a:endParaRPr>
          </a:p>
          <a:p>
            <a:pPr lvl="1" algn="just">
              <a:lnSpc>
                <a:spcPct val="100000"/>
              </a:lnSpc>
              <a:spcBef>
                <a:spcPts val="1400"/>
              </a:spcBef>
            </a:pPr>
            <a:r>
              <a:rPr lang="en-US" sz="1400">
                <a:solidFill>
                  <a:schemeClr val="accent3">
                    <a:lumMod val="25000"/>
                  </a:schemeClr>
                </a:solidFill>
                <a:latin typeface="Abadi"/>
                <a:ea typeface="+mn-lt"/>
                <a:cs typeface="+mn-lt"/>
              </a:rPr>
              <a:t>Booster: </a:t>
            </a:r>
            <a:r>
              <a:rPr lang="en-US" sz="1400">
                <a:solidFill>
                  <a:schemeClr val="accent3">
                    <a:lumMod val="25000"/>
                  </a:schemeClr>
                </a:solidFill>
                <a:latin typeface="Abadi"/>
              </a:rPr>
              <a:t>F9 v1.1 B1015</a:t>
            </a:r>
            <a:endParaRPr lang="en-US" sz="1400">
              <a:solidFill>
                <a:schemeClr val="accent3">
                  <a:lumMod val="25000"/>
                </a:schemeClr>
              </a:solidFill>
              <a:ea typeface="Calibri"/>
              <a:cs typeface="Calibri"/>
            </a:endParaRPr>
          </a:p>
          <a:p>
            <a:pPr lvl="1" algn="just">
              <a:lnSpc>
                <a:spcPct val="100000"/>
              </a:lnSpc>
              <a:spcBef>
                <a:spcPts val="1400"/>
              </a:spcBef>
            </a:pPr>
            <a:r>
              <a:rPr lang="en-US" sz="1400">
                <a:solidFill>
                  <a:schemeClr val="accent3">
                    <a:lumMod val="25000"/>
                  </a:schemeClr>
                </a:solidFill>
                <a:latin typeface="Abadi"/>
                <a:ea typeface="+mn-lt"/>
                <a:cs typeface="+mn-lt"/>
              </a:rPr>
              <a:t>Launch Site: </a:t>
            </a:r>
            <a:r>
              <a:rPr lang="en-US" sz="1400">
                <a:solidFill>
                  <a:schemeClr val="accent3">
                    <a:lumMod val="25000"/>
                  </a:schemeClr>
                </a:solidFill>
                <a:latin typeface="Abadi"/>
              </a:rPr>
              <a:t>CCAFS LC-40</a:t>
            </a:r>
            <a:endParaRPr lang="en-US" sz="1400">
              <a:solidFill>
                <a:schemeClr val="accent3">
                  <a:lumMod val="25000"/>
                </a:schemeClr>
              </a:solidFill>
              <a:ea typeface="Calibri"/>
              <a:cs typeface="Calibri"/>
            </a:endParaRPr>
          </a:p>
          <a:p>
            <a:pPr lvl="1" algn="just">
              <a:lnSpc>
                <a:spcPct val="100000"/>
              </a:lnSpc>
              <a:spcBef>
                <a:spcPts val="1400"/>
              </a:spcBef>
            </a:pPr>
            <a:r>
              <a:rPr lang="en-US" sz="1400">
                <a:solidFill>
                  <a:schemeClr val="accent3">
                    <a:lumMod val="25000"/>
                  </a:schemeClr>
                </a:solidFill>
                <a:latin typeface="Abadi"/>
              </a:rPr>
              <a:t>Outcome: Another drone ship landing failure.</a:t>
            </a:r>
            <a:endParaRPr lang="en-US" sz="1400">
              <a:solidFill>
                <a:schemeClr val="accent3">
                  <a:lumMod val="25000"/>
                </a:schemeClr>
              </a:solidFill>
              <a:ea typeface="Calibri"/>
              <a:cs typeface="Calibri"/>
            </a:endParaRPr>
          </a:p>
          <a:p>
            <a:pPr algn="just">
              <a:lnSpc>
                <a:spcPct val="100000"/>
              </a:lnSpc>
              <a:spcBef>
                <a:spcPts val="1400"/>
              </a:spcBef>
            </a:pPr>
            <a:endParaRPr lang="en-US" sz="140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6" name="Picture 5" descr="A screenshot of a phone&#10;&#10;AI-generated content may be incorrect.">
            <a:extLst>
              <a:ext uri="{FF2B5EF4-FFF2-40B4-BE49-F238E27FC236}">
                <a16:creationId xmlns:a16="http://schemas.microsoft.com/office/drawing/2014/main" id="{2BFDFAF4-96B3-6910-EB2A-BA3D45207E7D}"/>
              </a:ext>
            </a:extLst>
          </p:cNvPr>
          <p:cNvPicPr>
            <a:picLocks noChangeAspect="1"/>
          </p:cNvPicPr>
          <p:nvPr/>
        </p:nvPicPr>
        <p:blipFill>
          <a:blip r:embed="rId3"/>
          <a:stretch>
            <a:fillRect/>
          </a:stretch>
        </p:blipFill>
        <p:spPr>
          <a:xfrm>
            <a:off x="6037763" y="1618212"/>
            <a:ext cx="5351915" cy="112685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148"/>
            <a:ext cx="5136861" cy="4390044"/>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This query rank the count of landing outcomes (such as Failure (drone ship) or Success (ground pad)) between the date 2010-06-04 and 2017-03-20, in descending order</a:t>
            </a:r>
          </a:p>
          <a:p>
            <a:pPr>
              <a:lnSpc>
                <a:spcPct val="100000"/>
              </a:lnSpc>
              <a:spcBef>
                <a:spcPts val="1400"/>
              </a:spcBef>
            </a:pPr>
            <a:endParaRPr lang="en-US" sz="140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1" descr="A close-up of a number&#10;&#10;AI-generated content may be incorrect.">
            <a:extLst>
              <a:ext uri="{FF2B5EF4-FFF2-40B4-BE49-F238E27FC236}">
                <a16:creationId xmlns:a16="http://schemas.microsoft.com/office/drawing/2014/main" id="{0207AA25-CB60-C5E6-4E0A-17D8A9DBE392}"/>
              </a:ext>
            </a:extLst>
          </p:cNvPr>
          <p:cNvPicPr>
            <a:picLocks noChangeAspect="1"/>
          </p:cNvPicPr>
          <p:nvPr/>
        </p:nvPicPr>
        <p:blipFill>
          <a:blip r:embed="rId3"/>
          <a:srcRect l="174" t="2675" r="-310" b="465"/>
          <a:stretch/>
        </p:blipFill>
        <p:spPr>
          <a:xfrm>
            <a:off x="6025725" y="1448223"/>
            <a:ext cx="5423093" cy="895040"/>
          </a:xfrm>
          <a:prstGeom prst="rect">
            <a:avLst/>
          </a:prstGeom>
        </p:spPr>
      </p:pic>
      <p:pic>
        <p:nvPicPr>
          <p:cNvPr id="6" name="Picture 5" descr="A screenshot of a phone&#10;&#10;AI-generated content may be incorrect.">
            <a:extLst>
              <a:ext uri="{FF2B5EF4-FFF2-40B4-BE49-F238E27FC236}">
                <a16:creationId xmlns:a16="http://schemas.microsoft.com/office/drawing/2014/main" id="{87D348DA-5F78-199E-5011-6C860CAF60FD}"/>
              </a:ext>
            </a:extLst>
          </p:cNvPr>
          <p:cNvPicPr>
            <a:picLocks noChangeAspect="1"/>
          </p:cNvPicPr>
          <p:nvPr/>
        </p:nvPicPr>
        <p:blipFill>
          <a:blip r:embed="rId4"/>
          <a:stretch>
            <a:fillRect/>
          </a:stretch>
        </p:blipFill>
        <p:spPr>
          <a:xfrm>
            <a:off x="7557765" y="3165501"/>
            <a:ext cx="2358811" cy="3058387"/>
          </a:xfrm>
          <a:prstGeom prst="rect">
            <a:avLst/>
          </a:prstGeom>
        </p:spPr>
      </p:pic>
      <p:cxnSp>
        <p:nvCxnSpPr>
          <p:cNvPr id="8" name="Straight Arrow Connector 7">
            <a:extLst>
              <a:ext uri="{FF2B5EF4-FFF2-40B4-BE49-F238E27FC236}">
                <a16:creationId xmlns:a16="http://schemas.microsoft.com/office/drawing/2014/main" id="{D04AB08B-0FD3-47DC-F6CB-1F7440247444}"/>
              </a:ext>
            </a:extLst>
          </p:cNvPr>
          <p:cNvCxnSpPr/>
          <p:nvPr/>
        </p:nvCxnSpPr>
        <p:spPr>
          <a:xfrm>
            <a:off x="8756700" y="2427048"/>
            <a:ext cx="10489" cy="657818"/>
          </a:xfrm>
          <a:prstGeom prst="straightConnector1">
            <a:avLst/>
          </a:prstGeom>
          <a:ln>
            <a:solidFill>
              <a:srgbClr val="1C7DDB"/>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descr="A map of the united states&#10;&#10;AI-generated content may be incorrect.">
            <a:extLst>
              <a:ext uri="{FF2B5EF4-FFF2-40B4-BE49-F238E27FC236}">
                <a16:creationId xmlns:a16="http://schemas.microsoft.com/office/drawing/2014/main" id="{11983881-5050-DD50-E57B-1519C3C98A9E}"/>
              </a:ext>
            </a:extLst>
          </p:cNvPr>
          <p:cNvPicPr>
            <a:picLocks noChangeAspect="1"/>
          </p:cNvPicPr>
          <p:nvPr/>
        </p:nvPicPr>
        <p:blipFill>
          <a:blip r:embed="rId3"/>
          <a:stretch>
            <a:fillRect/>
          </a:stretch>
        </p:blipFill>
        <p:spPr>
          <a:xfrm>
            <a:off x="4657788" y="1591121"/>
            <a:ext cx="6623503" cy="40359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94134"/>
            <a:ext cx="3770133" cy="1565948"/>
          </a:xfrm>
          <a:prstGeom prst="rect">
            <a:avLst/>
          </a:prstGeom>
        </p:spPr>
        <p:txBody>
          <a:bodyPr lIns="91440" tIns="45720" rIns="91440" bIns="45720" anchor="t">
            <a:noAutofit/>
          </a:bodyPr>
          <a:lstStyle/>
          <a:p>
            <a:pPr>
              <a:lnSpc>
                <a:spcPct val="100000"/>
              </a:lnSpc>
              <a:spcBef>
                <a:spcPts val="1400"/>
              </a:spcBef>
            </a:pPr>
            <a:r>
              <a:rPr lang="en-US" sz="1300">
                <a:solidFill>
                  <a:schemeClr val="accent3">
                    <a:lumMod val="25000"/>
                  </a:schemeClr>
                </a:solidFill>
                <a:latin typeface="Abadi"/>
              </a:rPr>
              <a:t>SpaceX priorities proximity to coastal zone than equator line</a:t>
            </a:r>
            <a:endParaRPr lang="en-US" sz="1300">
              <a:solidFill>
                <a:schemeClr val="accent3">
                  <a:lumMod val="25000"/>
                </a:schemeClr>
              </a:solidFill>
              <a:latin typeface="Calibri"/>
              <a:ea typeface="Calibri"/>
              <a:cs typeface="Calibri"/>
            </a:endParaRPr>
          </a:p>
          <a:p>
            <a:pPr lvl="1">
              <a:buFont typeface="Courier New" panose="020B0604020202020204" pitchFamily="34" charset="0"/>
              <a:buChar char="o"/>
            </a:pPr>
            <a:r>
              <a:rPr lang="en-US" sz="1300">
                <a:solidFill>
                  <a:srgbClr val="000000"/>
                </a:solidFill>
                <a:ea typeface="+mn-lt"/>
                <a:cs typeface="+mn-lt"/>
              </a:rPr>
              <a:t>Ocean trajectories minimize risk to populated areas.</a:t>
            </a:r>
          </a:p>
          <a:p>
            <a:pPr lvl="1">
              <a:buFont typeface="Courier New" panose="020B0604020202020204" pitchFamily="34" charset="0"/>
              <a:buChar char="o"/>
            </a:pPr>
            <a:r>
              <a:rPr lang="en-US" sz="1300">
                <a:ea typeface="Calibri"/>
                <a:cs typeface="Calibri"/>
              </a:rPr>
              <a:t>Enables controlled water landings for failed launches.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Sites Locations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9633" y="1420836"/>
            <a:ext cx="4565462" cy="4386688"/>
          </a:xfrm>
          <a:prstGeom prst="rect">
            <a:avLst/>
          </a:prstGeom>
        </p:spPr>
        <p:txBody>
          <a:bodyPr lIns="91440" tIns="45720" rIns="91440" bIns="45720" anchor="t">
            <a:normAutofit/>
          </a:bodyPr>
          <a:lstStyle/>
          <a:p>
            <a:pPr algn="just">
              <a:lnSpc>
                <a:spcPct val="100000"/>
              </a:lnSpc>
              <a:spcBef>
                <a:spcPts val="1400"/>
              </a:spcBef>
            </a:pPr>
            <a:r>
              <a:rPr lang="en-US" sz="1400" b="1" dirty="0">
                <a:solidFill>
                  <a:schemeClr val="accent3">
                    <a:lumMod val="25000"/>
                  </a:schemeClr>
                </a:solidFill>
                <a:latin typeface="Abadi"/>
                <a:ea typeface="+mn-lt"/>
                <a:cs typeface="+mn-lt"/>
              </a:rPr>
              <a:t>Key Findings &amp; Elements:</a:t>
            </a:r>
            <a:endParaRPr lang="en-US" sz="1400" b="1" dirty="0">
              <a:solidFill>
                <a:schemeClr val="accent3">
                  <a:lumMod val="25000"/>
                </a:schemeClr>
              </a:solidFill>
              <a:latin typeface="Abadi"/>
              <a:ea typeface="Calibri"/>
              <a:cs typeface="Calibri"/>
            </a:endParaRPr>
          </a:p>
          <a:p>
            <a:pPr lvl="1" algn="just">
              <a:lnSpc>
                <a:spcPct val="100000"/>
              </a:lnSpc>
              <a:spcBef>
                <a:spcPts val="1400"/>
              </a:spcBef>
              <a:buFont typeface="Courier New" panose="020B0604020202020204" pitchFamily="34" charset="0"/>
              <a:buChar char="o"/>
            </a:pPr>
            <a:r>
              <a:rPr lang="en-US" sz="1200" dirty="0">
                <a:solidFill>
                  <a:schemeClr val="accent3">
                    <a:lumMod val="25000"/>
                  </a:schemeClr>
                </a:solidFill>
                <a:latin typeface="Abadi"/>
                <a:ea typeface="+mn-lt"/>
                <a:cs typeface="+mn-lt"/>
              </a:rPr>
              <a:t>Success/Failure Distribution – High-success regions (e.g., Cape Canaveral) contrast with sites showing frequent failures, suggesting correlations with infrastructure or operational factors.</a:t>
            </a:r>
            <a:endParaRPr lang="en-US" sz="1200">
              <a:solidFill>
                <a:schemeClr val="accent3">
                  <a:lumMod val="25000"/>
                </a:schemeClr>
              </a:solidFill>
              <a:latin typeface="Abadi"/>
              <a:ea typeface="Calibri"/>
              <a:cs typeface="Calibri"/>
            </a:endParaRPr>
          </a:p>
          <a:p>
            <a:pPr lvl="1" algn="just">
              <a:lnSpc>
                <a:spcPct val="100000"/>
              </a:lnSpc>
              <a:spcBef>
                <a:spcPts val="1400"/>
              </a:spcBef>
              <a:buFont typeface="Courier New" panose="020B0604020202020204" pitchFamily="34" charset="0"/>
              <a:buChar char="o"/>
            </a:pPr>
            <a:r>
              <a:rPr lang="en-US" sz="1200" dirty="0">
                <a:solidFill>
                  <a:schemeClr val="accent3">
                    <a:lumMod val="25000"/>
                  </a:schemeClr>
                </a:solidFill>
                <a:latin typeface="Abadi"/>
                <a:ea typeface="+mn-lt"/>
                <a:cs typeface="+mn-lt"/>
              </a:rPr>
              <a:t>Geographic Clusters – Launch sites near equatorial zones (e.g., Kourou) exhibit higher success rates, likely due to favorable orbital mechanics.</a:t>
            </a:r>
            <a:endParaRPr lang="en-US" sz="1200">
              <a:solidFill>
                <a:schemeClr val="accent3">
                  <a:lumMod val="25000"/>
                </a:schemeClr>
              </a:solidFill>
              <a:latin typeface="Abadi"/>
              <a:ea typeface="Calibri"/>
              <a:cs typeface="Calibri"/>
            </a:endParaRPr>
          </a:p>
          <a:p>
            <a:pPr lvl="1" algn="just">
              <a:lnSpc>
                <a:spcPct val="100000"/>
              </a:lnSpc>
              <a:spcBef>
                <a:spcPts val="1400"/>
              </a:spcBef>
              <a:buFont typeface="Courier New" panose="020B0604020202020204" pitchFamily="34" charset="0"/>
              <a:buChar char="o"/>
            </a:pPr>
            <a:r>
              <a:rPr lang="en-US" sz="1200" dirty="0">
                <a:solidFill>
                  <a:schemeClr val="accent3">
                    <a:lumMod val="25000"/>
                  </a:schemeClr>
                </a:solidFill>
                <a:latin typeface="Abadi"/>
              </a:rPr>
              <a:t>Outlier Patterns – Isolated failure clusters may indicate site-specific risks (weather, technology).</a:t>
            </a:r>
            <a:endParaRPr lang="en-US" sz="1200">
              <a:solidFill>
                <a:schemeClr val="accent3">
                  <a:lumMod val="25000"/>
                </a:schemeClr>
              </a:solidFill>
              <a:latin typeface="Abadi"/>
              <a:ea typeface="Calibri"/>
              <a:cs typeface="Calibri"/>
            </a:endParaRPr>
          </a:p>
          <a:p>
            <a:pPr algn="just">
              <a:lnSpc>
                <a:spcPct val="100000"/>
              </a:lnSpc>
              <a:spcBef>
                <a:spcPts val="1400"/>
              </a:spcBef>
            </a:pPr>
            <a:r>
              <a:rPr lang="en-US" sz="1400" b="1" dirty="0">
                <a:solidFill>
                  <a:schemeClr val="accent3">
                    <a:lumMod val="25000"/>
                  </a:schemeClr>
                </a:solidFill>
                <a:latin typeface="Abadi"/>
                <a:ea typeface="+mn-lt"/>
                <a:cs typeface="+mn-lt"/>
              </a:rPr>
              <a:t>Insight</a:t>
            </a:r>
            <a:r>
              <a:rPr lang="en-US" sz="1400" dirty="0">
                <a:solidFill>
                  <a:schemeClr val="accent3">
                    <a:lumMod val="25000"/>
                  </a:schemeClr>
                </a:solidFill>
                <a:latin typeface="Abadi"/>
                <a:ea typeface="+mn-lt"/>
                <a:cs typeface="+mn-lt"/>
              </a:rPr>
              <a:t>: The map highlights the impact of location on launch outcomes, supporting data-driven site selection for future missions.</a:t>
            </a:r>
            <a:endParaRPr lang="en-US" sz="1400">
              <a:solidFill>
                <a:schemeClr val="accent3">
                  <a:lumMod val="25000"/>
                </a:schemeClr>
              </a:solidFill>
              <a:latin typeface="Abadi"/>
              <a:ea typeface="Calibri"/>
              <a:cs typeface="Calibri"/>
            </a:endParaRPr>
          </a:p>
          <a:p>
            <a:pPr algn="just">
              <a:lnSpc>
                <a:spcPct val="100000"/>
              </a:lnSpc>
              <a:spcBef>
                <a:spcPts val="1400"/>
              </a:spcBef>
            </a:pPr>
            <a:endParaRPr lang="en-US" sz="1400" dirty="0">
              <a:solidFill>
                <a:schemeClr val="accent3">
                  <a:lumMod val="25000"/>
                </a:schemeClr>
              </a:solidFill>
              <a:latin typeface="Abadi"/>
              <a:ea typeface="Calibri"/>
              <a:cs typeface="Calibr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Outcomes</a:t>
            </a:r>
            <a:endParaRPr lang="en-US"/>
          </a:p>
        </p:txBody>
      </p:sp>
      <p:pic>
        <p:nvPicPr>
          <p:cNvPr id="4" name="Picture 3" descr="A map of the united states&#10;&#10;AI-generated content may be incorrect.">
            <a:extLst>
              <a:ext uri="{FF2B5EF4-FFF2-40B4-BE49-F238E27FC236}">
                <a16:creationId xmlns:a16="http://schemas.microsoft.com/office/drawing/2014/main" id="{2BFC76AC-000C-316E-26B6-0B8F2CD799CB}"/>
              </a:ext>
            </a:extLst>
          </p:cNvPr>
          <p:cNvPicPr>
            <a:picLocks noChangeAspect="1"/>
          </p:cNvPicPr>
          <p:nvPr/>
        </p:nvPicPr>
        <p:blipFill>
          <a:blip r:embed="rId3"/>
          <a:stretch>
            <a:fillRect/>
          </a:stretch>
        </p:blipFill>
        <p:spPr>
          <a:xfrm>
            <a:off x="5413434" y="1420679"/>
            <a:ext cx="6040455" cy="44859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descr="A collage of maps&#10;&#10;AI-generated content may be incorrect.">
            <a:extLst>
              <a:ext uri="{FF2B5EF4-FFF2-40B4-BE49-F238E27FC236}">
                <a16:creationId xmlns:a16="http://schemas.microsoft.com/office/drawing/2014/main" id="{273F5B48-C4AD-1B4E-8FCE-627E7FF48807}"/>
              </a:ext>
            </a:extLst>
          </p:cNvPr>
          <p:cNvPicPr>
            <a:picLocks noChangeAspect="1"/>
          </p:cNvPicPr>
          <p:nvPr/>
        </p:nvPicPr>
        <p:blipFill>
          <a:blip r:embed="rId3"/>
          <a:stretch>
            <a:fillRect/>
          </a:stretch>
        </p:blipFill>
        <p:spPr>
          <a:xfrm>
            <a:off x="5416259" y="1354000"/>
            <a:ext cx="5969780" cy="471340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24865" y="6227427"/>
            <a:ext cx="2743200" cy="401638"/>
          </a:xfrm>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54832"/>
            <a:ext cx="4573148" cy="4326231"/>
          </a:xfrm>
          <a:prstGeom prst="rect">
            <a:avLst/>
          </a:prstGeom>
        </p:spPr>
        <p:txBody>
          <a:bodyPr lIns="91440" tIns="45720" rIns="91440" bIns="45720" anchor="t">
            <a:normAutofit/>
          </a:bodyPr>
          <a:lstStyle/>
          <a:p>
            <a:r>
              <a:rPr lang="en-US" sz="1600" b="1">
                <a:solidFill>
                  <a:schemeClr val="accent3">
                    <a:lumMod val="25000"/>
                  </a:schemeClr>
                </a:solidFill>
                <a:ea typeface="+mn-lt"/>
                <a:cs typeface="+mn-lt"/>
              </a:rPr>
              <a:t>Key Criteria for Launch Site Location</a:t>
            </a:r>
            <a:endParaRPr lang="en-US" sz="1600">
              <a:solidFill>
                <a:schemeClr val="accent3">
                  <a:lumMod val="25000"/>
                </a:schemeClr>
              </a:solidFill>
              <a:latin typeface="Abadi"/>
              <a:ea typeface="Calibri"/>
              <a:cs typeface="Calibri"/>
            </a:endParaRPr>
          </a:p>
          <a:p>
            <a:pPr lvl="1"/>
            <a:r>
              <a:rPr lang="en-US" sz="1400" b="1">
                <a:solidFill>
                  <a:schemeClr val="accent3">
                    <a:lumMod val="25000"/>
                  </a:schemeClr>
                </a:solidFill>
                <a:ea typeface="+mn-lt"/>
                <a:cs typeface="+mn-lt"/>
              </a:rPr>
              <a:t>Near Coastline</a:t>
            </a:r>
            <a:r>
              <a:rPr lang="en-US" sz="1400">
                <a:solidFill>
                  <a:schemeClr val="accent3">
                    <a:lumMod val="25000"/>
                  </a:schemeClr>
                </a:solidFill>
                <a:ea typeface="+mn-lt"/>
                <a:cs typeface="+mn-lt"/>
              </a:rPr>
              <a:t>:</a:t>
            </a:r>
            <a:endParaRPr lang="en-US" sz="1400">
              <a:solidFill>
                <a:schemeClr val="accent3">
                  <a:lumMod val="25000"/>
                </a:schemeClr>
              </a:solidFill>
              <a:ea typeface="Calibri"/>
              <a:cs typeface="Calibri"/>
            </a:endParaRPr>
          </a:p>
          <a:p>
            <a:pPr lvl="2">
              <a:buFont typeface="Wingdings" panose="020B0604020202020204" pitchFamily="34" charset="0"/>
              <a:buChar char="§"/>
            </a:pPr>
            <a:r>
              <a:rPr lang="en-US" sz="1200">
                <a:solidFill>
                  <a:schemeClr val="accent3">
                    <a:lumMod val="25000"/>
                  </a:schemeClr>
                </a:solidFill>
                <a:ea typeface="+mn-lt"/>
                <a:cs typeface="+mn-lt"/>
              </a:rPr>
              <a:t>Safe launch trajectory over the ocean</a:t>
            </a:r>
            <a:endParaRPr lang="en-US" sz="1200">
              <a:solidFill>
                <a:schemeClr val="accent3">
                  <a:lumMod val="25000"/>
                </a:schemeClr>
              </a:solidFill>
              <a:ea typeface="Calibri"/>
              <a:cs typeface="Calibri"/>
            </a:endParaRPr>
          </a:p>
          <a:p>
            <a:pPr lvl="2">
              <a:buFont typeface="Wingdings" panose="020B0604020202020204" pitchFamily="34" charset="0"/>
              <a:buChar char="§"/>
            </a:pPr>
            <a:r>
              <a:rPr lang="en-US" sz="1200">
                <a:solidFill>
                  <a:schemeClr val="accent3">
                    <a:lumMod val="25000"/>
                  </a:schemeClr>
                </a:solidFill>
                <a:ea typeface="+mn-lt"/>
                <a:cs typeface="+mn-lt"/>
              </a:rPr>
              <a:t>Enables emergency water landings</a:t>
            </a:r>
          </a:p>
          <a:p>
            <a:pPr lvl="2">
              <a:buFont typeface="Wingdings" panose="020B0604020202020204" pitchFamily="34" charset="0"/>
              <a:buChar char="§"/>
            </a:pPr>
            <a:r>
              <a:rPr lang="en-US" sz="1200">
                <a:solidFill>
                  <a:schemeClr val="accent3">
                    <a:lumMod val="25000"/>
                  </a:schemeClr>
                </a:solidFill>
                <a:ea typeface="+mn-lt"/>
                <a:cs typeface="+mn-lt"/>
              </a:rPr>
              <a:t>Limits risk to people and infrastructure</a:t>
            </a:r>
            <a:endParaRPr lang="en-US" sz="1200">
              <a:solidFill>
                <a:schemeClr val="accent3">
                  <a:lumMod val="25000"/>
                </a:schemeClr>
              </a:solidFill>
              <a:ea typeface="Calibri"/>
              <a:cs typeface="Calibri"/>
            </a:endParaRPr>
          </a:p>
          <a:p>
            <a:pPr marL="914400" lvl="2" indent="0">
              <a:buNone/>
            </a:pPr>
            <a:endParaRPr lang="en-US" sz="1200">
              <a:solidFill>
                <a:schemeClr val="accent3">
                  <a:lumMod val="25000"/>
                </a:schemeClr>
              </a:solidFill>
              <a:ea typeface="+mn-lt"/>
              <a:cs typeface="+mn-lt"/>
            </a:endParaRPr>
          </a:p>
          <a:p>
            <a:pPr lvl="1"/>
            <a:r>
              <a:rPr lang="en-US" sz="1400" b="1">
                <a:solidFill>
                  <a:schemeClr val="accent3">
                    <a:lumMod val="25000"/>
                  </a:schemeClr>
                </a:solidFill>
                <a:ea typeface="+mn-lt"/>
                <a:cs typeface="+mn-lt"/>
              </a:rPr>
              <a:t>Near Highways</a:t>
            </a:r>
            <a:r>
              <a:rPr lang="en-US" sz="1400">
                <a:solidFill>
                  <a:schemeClr val="accent3">
                    <a:lumMod val="25000"/>
                  </a:schemeClr>
                </a:solidFill>
                <a:ea typeface="+mn-lt"/>
                <a:cs typeface="+mn-lt"/>
              </a:rPr>
              <a:t>:</a:t>
            </a:r>
            <a:br>
              <a:rPr lang="en-US" sz="1200">
                <a:ea typeface="+mn-lt"/>
                <a:cs typeface="+mn-lt"/>
              </a:rPr>
            </a:br>
            <a:r>
              <a:rPr lang="en-US" sz="1200">
                <a:solidFill>
                  <a:schemeClr val="accent3">
                    <a:lumMod val="25000"/>
                  </a:schemeClr>
                </a:solidFill>
                <a:ea typeface="+mn-lt"/>
                <a:cs typeface="+mn-lt"/>
              </a:rPr>
              <a:t> Simplifies movement of personnel and equipment.</a:t>
            </a:r>
          </a:p>
          <a:p>
            <a:pPr marL="457200" lvl="1" indent="0">
              <a:buNone/>
            </a:pPr>
            <a:endParaRPr lang="en-US" sz="1200">
              <a:solidFill>
                <a:schemeClr val="accent3">
                  <a:lumMod val="25000"/>
                </a:schemeClr>
              </a:solidFill>
              <a:ea typeface="+mn-lt"/>
              <a:cs typeface="+mn-lt"/>
            </a:endParaRPr>
          </a:p>
          <a:p>
            <a:pPr lvl="1"/>
            <a:r>
              <a:rPr lang="en-US" sz="1400" b="1">
                <a:solidFill>
                  <a:schemeClr val="accent3">
                    <a:lumMod val="25000"/>
                  </a:schemeClr>
                </a:solidFill>
                <a:ea typeface="+mn-lt"/>
                <a:cs typeface="+mn-lt"/>
              </a:rPr>
              <a:t>Near Railways</a:t>
            </a:r>
            <a:r>
              <a:rPr lang="en-US" sz="1400">
                <a:solidFill>
                  <a:schemeClr val="accent3">
                    <a:lumMod val="25000"/>
                  </a:schemeClr>
                </a:solidFill>
                <a:ea typeface="+mn-lt"/>
                <a:cs typeface="+mn-lt"/>
              </a:rPr>
              <a:t>:</a:t>
            </a:r>
            <a:br>
              <a:rPr lang="en-US" sz="1400">
                <a:ea typeface="+mn-lt"/>
                <a:cs typeface="+mn-lt"/>
              </a:rPr>
            </a:br>
            <a:r>
              <a:rPr lang="en-US" sz="1200">
                <a:solidFill>
                  <a:schemeClr val="accent3">
                    <a:lumMod val="25000"/>
                  </a:schemeClr>
                </a:solidFill>
                <a:ea typeface="+mn-lt"/>
                <a:cs typeface="+mn-lt"/>
              </a:rPr>
              <a:t> Essential for transporting large and heavy components.</a:t>
            </a:r>
            <a:endParaRPr lang="en-US" sz="1200">
              <a:solidFill>
                <a:schemeClr val="accent3">
                  <a:lumMod val="25000"/>
                </a:schemeClr>
              </a:solidFill>
              <a:ea typeface="Calibri"/>
              <a:cs typeface="Calibri"/>
            </a:endParaRPr>
          </a:p>
          <a:p>
            <a:pPr marL="457200" lvl="1" indent="0">
              <a:buNone/>
            </a:pPr>
            <a:endParaRPr lang="en-US" sz="1200">
              <a:solidFill>
                <a:schemeClr val="accent3">
                  <a:lumMod val="25000"/>
                </a:schemeClr>
              </a:solidFill>
              <a:ea typeface="+mn-lt"/>
              <a:cs typeface="+mn-lt"/>
            </a:endParaRPr>
          </a:p>
          <a:p>
            <a:pPr lvl="1"/>
            <a:r>
              <a:rPr lang="en-US" sz="1400" b="1">
                <a:solidFill>
                  <a:schemeClr val="accent3">
                    <a:lumMod val="25000"/>
                  </a:schemeClr>
                </a:solidFill>
                <a:ea typeface="+mn-lt"/>
                <a:cs typeface="+mn-lt"/>
              </a:rPr>
              <a:t>Far from Cities</a:t>
            </a:r>
            <a:r>
              <a:rPr lang="en-US" sz="1400">
                <a:solidFill>
                  <a:schemeClr val="accent3">
                    <a:lumMod val="25000"/>
                  </a:schemeClr>
                </a:solidFill>
                <a:ea typeface="+mn-lt"/>
                <a:cs typeface="+mn-lt"/>
              </a:rPr>
              <a:t>:</a:t>
            </a:r>
            <a:br>
              <a:rPr lang="en-US" sz="1400">
                <a:ea typeface="+mn-lt"/>
                <a:cs typeface="+mn-lt"/>
              </a:rPr>
            </a:br>
            <a:r>
              <a:rPr lang="en-US" sz="1200">
                <a:solidFill>
                  <a:schemeClr val="accent3">
                    <a:lumMod val="25000"/>
                  </a:schemeClr>
                </a:solidFill>
                <a:ea typeface="+mn-lt"/>
                <a:cs typeface="+mn-lt"/>
              </a:rPr>
              <a:t> Reduces danger to densely populated areas in case of failure.</a:t>
            </a:r>
          </a:p>
          <a:p>
            <a:pPr lvl="1">
              <a:lnSpc>
                <a:spcPct val="100000"/>
              </a:lnSpc>
              <a:spcBef>
                <a:spcPts val="1400"/>
              </a:spcBef>
            </a:pPr>
            <a:endParaRPr lang="en-US" sz="1000">
              <a:solidFill>
                <a:schemeClr val="accent3">
                  <a:lumMod val="25000"/>
                </a:schemeClr>
              </a:solidFill>
              <a:latin typeface="Abadi" panose="020B0604020104020204" pitchFamily="34" charset="0"/>
              <a:ea typeface="Calibri"/>
              <a:cs typeface="Calibr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Sites Proximities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descr="A screenshot of a data dashboard&#10;&#10;AI-generated content may be incorrect.">
            <a:extLst>
              <a:ext uri="{FF2B5EF4-FFF2-40B4-BE49-F238E27FC236}">
                <a16:creationId xmlns:a16="http://schemas.microsoft.com/office/drawing/2014/main" id="{ADFB3E06-ADEE-11DA-98EE-936A352801BB}"/>
              </a:ext>
            </a:extLst>
          </p:cNvPr>
          <p:cNvPicPr>
            <a:picLocks noChangeAspect="1"/>
          </p:cNvPicPr>
          <p:nvPr/>
        </p:nvPicPr>
        <p:blipFill>
          <a:blip r:embed="rId3"/>
          <a:stretch>
            <a:fillRect/>
          </a:stretch>
        </p:blipFill>
        <p:spPr>
          <a:xfrm>
            <a:off x="4851230" y="1632342"/>
            <a:ext cx="6521865" cy="359180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33161"/>
            <a:ext cx="4074573" cy="4397937"/>
          </a:xfrm>
          <a:prstGeom prst="rect">
            <a:avLst/>
          </a:prstGeom>
        </p:spPr>
        <p:txBody>
          <a:bodyPr lIns="91440" tIns="45720" rIns="91440" bIns="45720" anchor="t">
            <a:normAutofit/>
          </a:bodyPr>
          <a:lstStyle/>
          <a:p>
            <a:pPr>
              <a:lnSpc>
                <a:spcPct val="100000"/>
              </a:lnSpc>
              <a:spcBef>
                <a:spcPts val="1400"/>
              </a:spcBef>
            </a:pPr>
            <a:r>
              <a:rPr lang="en-US" sz="1400" b="1" dirty="0">
                <a:solidFill>
                  <a:schemeClr val="accent3">
                    <a:lumMod val="25000"/>
                  </a:schemeClr>
                </a:solidFill>
                <a:latin typeface="Abadi"/>
                <a:ea typeface="+mn-lt"/>
                <a:cs typeface="+mn-lt"/>
              </a:rPr>
              <a:t>KSC LC-39A</a:t>
            </a:r>
            <a:r>
              <a:rPr lang="en-US" sz="1400" dirty="0">
                <a:solidFill>
                  <a:schemeClr val="accent3">
                    <a:lumMod val="25000"/>
                  </a:schemeClr>
                </a:solidFill>
                <a:latin typeface="Abadi"/>
                <a:ea typeface="+mn-lt"/>
                <a:cs typeface="+mn-lt"/>
              </a:rPr>
              <a:t> launch site has the highest number of successful launches.</a:t>
            </a:r>
            <a:endParaRPr lang="en-US">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endParaRPr lang="en-US" sz="1400"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1400" b="1" dirty="0">
                <a:solidFill>
                  <a:schemeClr val="accent3">
                    <a:lumMod val="25000"/>
                  </a:schemeClr>
                </a:solidFill>
                <a:latin typeface="Abadi"/>
                <a:ea typeface="+mn-lt"/>
                <a:cs typeface="+mn-lt"/>
              </a:rPr>
              <a:t>CCAFS LC-40  </a:t>
            </a:r>
            <a:r>
              <a:rPr lang="en-US" sz="1400" dirty="0">
                <a:solidFill>
                  <a:schemeClr val="accent3">
                    <a:lumMod val="25000"/>
                  </a:schemeClr>
                </a:solidFill>
                <a:latin typeface="Abadi"/>
                <a:ea typeface="+mn-lt"/>
                <a:cs typeface="+mn-lt"/>
              </a:rPr>
              <a:t>followed with a percentage of</a:t>
            </a:r>
            <a:r>
              <a:rPr lang="en-US" sz="1400" b="1" dirty="0">
                <a:solidFill>
                  <a:schemeClr val="accent3">
                    <a:lumMod val="25000"/>
                  </a:schemeClr>
                </a:solidFill>
                <a:latin typeface="Abadi"/>
                <a:ea typeface="+mn-lt"/>
                <a:cs typeface="+mn-lt"/>
              </a:rPr>
              <a:t> 29.2 %</a:t>
            </a:r>
          </a:p>
          <a:p>
            <a:pPr marL="0" indent="0">
              <a:lnSpc>
                <a:spcPct val="100000"/>
              </a:lnSpc>
              <a:spcBef>
                <a:spcPts val="1400"/>
              </a:spcBef>
              <a:buNone/>
            </a:pPr>
            <a:endParaRPr lang="en-US" sz="1400" dirty="0">
              <a:solidFill>
                <a:schemeClr val="accent3">
                  <a:lumMod val="25000"/>
                </a:schemeClr>
              </a:solidFill>
              <a:latin typeface="Abadi"/>
              <a:ea typeface="+mn-lt"/>
              <a:cs typeface="+mn-lt"/>
            </a:endParaRPr>
          </a:p>
          <a:p>
            <a:pPr>
              <a:lnSpc>
                <a:spcPct val="100000"/>
              </a:lnSpc>
              <a:spcBef>
                <a:spcPts val="1400"/>
              </a:spcBef>
            </a:pPr>
            <a:r>
              <a:rPr lang="en-US" sz="1400" b="1" dirty="0">
                <a:solidFill>
                  <a:schemeClr val="accent3">
                    <a:lumMod val="25000"/>
                  </a:schemeClr>
                </a:solidFill>
                <a:latin typeface="Abadi"/>
                <a:ea typeface="+mn-lt"/>
                <a:cs typeface="+mn-lt"/>
              </a:rPr>
              <a:t>VAFB SLC-4E</a:t>
            </a:r>
            <a:r>
              <a:rPr lang="en-US" sz="1400" dirty="0">
                <a:solidFill>
                  <a:schemeClr val="accent3">
                    <a:lumMod val="25000"/>
                  </a:schemeClr>
                </a:solidFill>
                <a:latin typeface="Abadi"/>
                <a:ea typeface="+mn-lt"/>
                <a:cs typeface="+mn-lt"/>
              </a:rPr>
              <a:t> and </a:t>
            </a:r>
            <a:r>
              <a:rPr lang="en-US" sz="1400" b="1" dirty="0">
                <a:solidFill>
                  <a:schemeClr val="accent3">
                    <a:lumMod val="25000"/>
                  </a:schemeClr>
                </a:solidFill>
                <a:latin typeface="Abadi"/>
                <a:ea typeface="+mn-lt"/>
                <a:cs typeface="+mn-lt"/>
              </a:rPr>
              <a:t>CCAFS SLC-40</a:t>
            </a:r>
            <a:r>
              <a:rPr lang="en-US" sz="1400" dirty="0">
                <a:solidFill>
                  <a:schemeClr val="accent3">
                    <a:lumMod val="25000"/>
                  </a:schemeClr>
                </a:solidFill>
                <a:latin typeface="Abadi"/>
                <a:ea typeface="+mn-lt"/>
                <a:cs typeface="+mn-lt"/>
              </a:rPr>
              <a:t> account for a smaller portions with </a:t>
            </a:r>
            <a:r>
              <a:rPr lang="en-US" sz="1400" b="1" dirty="0">
                <a:solidFill>
                  <a:schemeClr val="accent3">
                    <a:lumMod val="25000"/>
                  </a:schemeClr>
                </a:solidFill>
                <a:latin typeface="Abadi"/>
                <a:ea typeface="+mn-lt"/>
                <a:cs typeface="+mn-lt"/>
              </a:rPr>
              <a:t>16.7%</a:t>
            </a:r>
            <a:r>
              <a:rPr lang="en-US" sz="1400" dirty="0">
                <a:solidFill>
                  <a:schemeClr val="accent3">
                    <a:lumMod val="25000"/>
                  </a:schemeClr>
                </a:solidFill>
                <a:latin typeface="Abadi"/>
                <a:ea typeface="+mn-lt"/>
                <a:cs typeface="+mn-lt"/>
              </a:rPr>
              <a:t> and </a:t>
            </a:r>
            <a:r>
              <a:rPr lang="en-US" sz="1400" b="1" dirty="0">
                <a:solidFill>
                  <a:schemeClr val="accent3">
                    <a:lumMod val="25000"/>
                  </a:schemeClr>
                </a:solidFill>
                <a:latin typeface="Abadi"/>
                <a:ea typeface="+mn-lt"/>
                <a:cs typeface="+mn-lt"/>
              </a:rPr>
              <a:t>12.5%</a:t>
            </a:r>
            <a:r>
              <a:rPr lang="en-US" sz="1400" dirty="0">
                <a:solidFill>
                  <a:schemeClr val="accent3">
                    <a:lumMod val="25000"/>
                  </a:schemeClr>
                </a:solidFill>
                <a:latin typeface="Abadi"/>
                <a:ea typeface="+mn-lt"/>
                <a:cs typeface="+mn-lt"/>
              </a:rPr>
              <a:t> respectively.</a:t>
            </a:r>
            <a:endParaRPr lang="en-US" sz="140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endParaRPr lang="en-US" dirty="0">
              <a:solidFill>
                <a:srgbClr val="000000"/>
              </a:solidFill>
              <a:latin typeface="Abadi"/>
              <a:ea typeface="Calibri" panose="020F0502020204030204"/>
              <a:cs typeface="Calibri" panose="020F0502020204030204"/>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 Rate</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9CB0C612-38DA-4F83-C880-80A5A0F48727}"/>
              </a:ext>
            </a:extLst>
          </p:cNvPr>
          <p:cNvSpPr txBox="1">
            <a:spLocks/>
          </p:cNvSpPr>
          <p:nvPr/>
        </p:nvSpPr>
        <p:spPr>
          <a:xfrm>
            <a:off x="958696" y="1530803"/>
            <a:ext cx="10715440" cy="189842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400">
                <a:solidFill>
                  <a:schemeClr val="accent3">
                    <a:lumMod val="25000"/>
                  </a:schemeClr>
                </a:solidFill>
                <a:latin typeface="Abadi"/>
              </a:rPr>
              <a:t>The advertisement of Falcon 9 rocket at a launch cost of $63 million by SpaceX, has revolutionized the space industry. In fact, other providers launches can exceed $165 million per launch. The main reason of this cost efficiency is the reusability of the Falcon 9 first stage. SpaceX can drastically reduce the overall cost of each launch by successfully landing and reusing the first stage.</a:t>
            </a:r>
          </a:p>
          <a:p>
            <a:pPr marL="0" indent="0">
              <a:spcBef>
                <a:spcPts val="1400"/>
              </a:spcBef>
              <a:buNone/>
            </a:pPr>
            <a:r>
              <a:rPr lang="en-US" sz="1400">
                <a:solidFill>
                  <a:schemeClr val="accent3">
                    <a:lumMod val="25000"/>
                  </a:schemeClr>
                </a:solidFill>
                <a:latin typeface="Abadi"/>
              </a:rPr>
              <a:t>This project objective is to develop a predictive model which will determine whether the Falcon 9 first stage will land successfully. This will help assess the cost implications of rocket launches. SpaceX but also other competitors willing to bid against SpaceX for rocket launches can gain valuable insights by understanding the factors that influence landing success.</a:t>
            </a:r>
          </a:p>
          <a:p>
            <a:pPr marL="0" indent="0">
              <a:spcBef>
                <a:spcPts val="1400"/>
              </a:spcBef>
              <a:buNone/>
            </a:pPr>
            <a:r>
              <a:rPr lang="en-US" sz="1400">
                <a:solidFill>
                  <a:schemeClr val="accent3">
                    <a:lumMod val="25000"/>
                  </a:schemeClr>
                </a:solidFill>
                <a:latin typeface="Abadi"/>
              </a:rPr>
              <a:t>Throughout this project, we will try to gather insights to understand the cost dynamics of rocket launches and provide strategic advantages in the competitive  space industry</a:t>
            </a:r>
            <a:endParaRPr lang="en-US" sz="14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8467" y="1515659"/>
            <a:ext cx="4736768" cy="4390083"/>
          </a:xfrm>
          <a:prstGeom prst="rect">
            <a:avLst/>
          </a:prstGeom>
        </p:spPr>
        <p:txBody>
          <a:bodyPr lIns="91440" tIns="45720" rIns="91440" bIns="45720" anchor="t">
            <a:noAutofit/>
          </a:bodyPr>
          <a:lstStyle/>
          <a:p>
            <a:pPr algn="just">
              <a:lnSpc>
                <a:spcPct val="100000"/>
              </a:lnSpc>
              <a:spcBef>
                <a:spcPts val="1400"/>
              </a:spcBef>
            </a:pPr>
            <a:r>
              <a:rPr lang="en-US" sz="1400" dirty="0">
                <a:solidFill>
                  <a:schemeClr val="accent3">
                    <a:lumMod val="25000"/>
                  </a:schemeClr>
                </a:solidFill>
                <a:latin typeface="Abadi"/>
                <a:ea typeface="+mn-lt"/>
                <a:cs typeface="+mn-lt"/>
              </a:rPr>
              <a:t>The dashboard reports launch success rates at the </a:t>
            </a:r>
            <a:r>
              <a:rPr lang="en-US" sz="1400" b="1" dirty="0">
                <a:solidFill>
                  <a:schemeClr val="accent3">
                    <a:lumMod val="25000"/>
                  </a:schemeClr>
                </a:solidFill>
                <a:latin typeface="Abadi"/>
                <a:ea typeface="+mn-lt"/>
                <a:cs typeface="+mn-lt"/>
              </a:rPr>
              <a:t>KSC LC-39A</a:t>
            </a:r>
            <a:r>
              <a:rPr lang="en-US" sz="1400" dirty="0">
                <a:solidFill>
                  <a:schemeClr val="accent3">
                    <a:lumMod val="25000"/>
                  </a:schemeClr>
                </a:solidFill>
                <a:latin typeface="Abadi"/>
                <a:ea typeface="+mn-lt"/>
                <a:cs typeface="+mn-lt"/>
              </a:rPr>
              <a:t> facility, a launch complex at NASA's Kennedy Space Center used by SpaceX.</a:t>
            </a:r>
            <a:endParaRPr lang="en-US" dirty="0">
              <a:solidFill>
                <a:schemeClr val="accent3">
                  <a:lumMod val="25000"/>
                </a:schemeClr>
              </a:solidFill>
              <a:latin typeface="Abadi"/>
              <a:ea typeface="Calibri"/>
              <a:cs typeface="Calibri"/>
            </a:endParaRPr>
          </a:p>
          <a:p>
            <a:pPr algn="just">
              <a:lnSpc>
                <a:spcPct val="100000"/>
              </a:lnSpc>
              <a:spcBef>
                <a:spcPts val="1400"/>
              </a:spcBef>
            </a:pPr>
            <a:r>
              <a:rPr lang="en-US" sz="1400" dirty="0">
                <a:solidFill>
                  <a:schemeClr val="accent3">
                    <a:lumMod val="25000"/>
                  </a:schemeClr>
                </a:solidFill>
                <a:latin typeface="Abadi"/>
                <a:ea typeface="+mn-lt"/>
                <a:cs typeface="+mn-lt"/>
              </a:rPr>
              <a:t>The pie chart shows the percentage of </a:t>
            </a:r>
            <a:r>
              <a:rPr lang="en-US" sz="1400" b="1" dirty="0">
                <a:solidFill>
                  <a:schemeClr val="accent3">
                    <a:lumMod val="25000"/>
                  </a:schemeClr>
                </a:solidFill>
                <a:latin typeface="Abadi"/>
                <a:ea typeface="+mn-lt"/>
                <a:cs typeface="+mn-lt"/>
              </a:rPr>
              <a:t>successful (1)</a:t>
            </a:r>
            <a:r>
              <a:rPr lang="en-US" sz="1400" dirty="0">
                <a:solidFill>
                  <a:schemeClr val="accent3">
                    <a:lumMod val="25000"/>
                  </a:schemeClr>
                </a:solidFill>
                <a:latin typeface="Abadi"/>
                <a:ea typeface="+mn-lt"/>
                <a:cs typeface="+mn-lt"/>
              </a:rPr>
              <a:t> and </a:t>
            </a:r>
            <a:r>
              <a:rPr lang="en-US" sz="1400" b="1" dirty="0">
                <a:solidFill>
                  <a:schemeClr val="accent3">
                    <a:lumMod val="25000"/>
                  </a:schemeClr>
                </a:solidFill>
                <a:latin typeface="Abadi"/>
                <a:ea typeface="+mn-lt"/>
                <a:cs typeface="+mn-lt"/>
              </a:rPr>
              <a:t>failed (0)</a:t>
            </a:r>
            <a:r>
              <a:rPr lang="en-US" sz="1400" dirty="0">
                <a:solidFill>
                  <a:schemeClr val="accent3">
                    <a:lumMod val="25000"/>
                  </a:schemeClr>
                </a:solidFill>
                <a:latin typeface="Abadi"/>
                <a:ea typeface="+mn-lt"/>
                <a:cs typeface="+mn-lt"/>
              </a:rPr>
              <a:t> launches at the facility.</a:t>
            </a:r>
            <a:endParaRPr lang="en-US" dirty="0">
              <a:solidFill>
                <a:schemeClr val="accent3">
                  <a:lumMod val="25000"/>
                </a:schemeClr>
              </a:solidFill>
              <a:ea typeface="Calibri" panose="020F0502020204030204"/>
              <a:cs typeface="Calibri" panose="020F0502020204030204"/>
            </a:endParaRPr>
          </a:p>
          <a:p>
            <a:pPr algn="just">
              <a:lnSpc>
                <a:spcPct val="100000"/>
              </a:lnSpc>
              <a:spcBef>
                <a:spcPts val="1400"/>
              </a:spcBef>
            </a:pPr>
            <a:r>
              <a:rPr lang="en-US" sz="1400" b="1" dirty="0">
                <a:solidFill>
                  <a:schemeClr val="accent3">
                    <a:lumMod val="25000"/>
                  </a:schemeClr>
                </a:solidFill>
                <a:latin typeface="Abadi"/>
                <a:ea typeface="+mn-lt"/>
                <a:cs typeface="+mn-lt"/>
              </a:rPr>
              <a:t>76.9%</a:t>
            </a:r>
            <a:r>
              <a:rPr lang="en-US" sz="1400" dirty="0">
                <a:solidFill>
                  <a:schemeClr val="accent3">
                    <a:lumMod val="25000"/>
                  </a:schemeClr>
                </a:solidFill>
                <a:latin typeface="Abadi"/>
                <a:ea typeface="+mn-lt"/>
                <a:cs typeface="+mn-lt"/>
              </a:rPr>
              <a:t> of the launches succeeded, with 23.1% failing, representing a reasonably high success rate but one which could be improved.</a:t>
            </a:r>
            <a:endParaRPr lang="en-US" dirty="0">
              <a:solidFill>
                <a:schemeClr val="accent3">
                  <a:lumMod val="25000"/>
                </a:schemeClr>
              </a:solidFill>
              <a:ea typeface="Calibri" panose="020F0502020204030204"/>
              <a:cs typeface="Calibri" panose="020F0502020204030204"/>
            </a:endParaRPr>
          </a:p>
          <a:p>
            <a:pPr algn="just">
              <a:lnSpc>
                <a:spcPct val="100000"/>
              </a:lnSpc>
              <a:spcBef>
                <a:spcPts val="1400"/>
              </a:spcBef>
            </a:pPr>
            <a:endParaRPr lang="en-US" sz="1400" dirty="0">
              <a:solidFill>
                <a:schemeClr val="accent3">
                  <a:lumMod val="25000"/>
                </a:schemeClr>
              </a:solidFill>
              <a:latin typeface="Abadi"/>
            </a:endParaRPr>
          </a:p>
          <a:p>
            <a:pPr algn="just"/>
            <a:endParaRPr lang="en-US" sz="1400" dirty="0">
              <a:ea typeface="Calibri"/>
              <a:cs typeface="Calibr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 Launch Site Success Rate</a:t>
            </a:r>
            <a:endParaRPr lang="en-US" dirty="0"/>
          </a:p>
        </p:txBody>
      </p:sp>
      <p:pic>
        <p:nvPicPr>
          <p:cNvPr id="2" name="Picture 1" descr="A pie chart with a number of percentages&#10;&#10;AI-generated content may be incorrect.">
            <a:extLst>
              <a:ext uri="{FF2B5EF4-FFF2-40B4-BE49-F238E27FC236}">
                <a16:creationId xmlns:a16="http://schemas.microsoft.com/office/drawing/2014/main" id="{822F2B92-2BAD-EA29-55F0-B77257B6F6B2}"/>
              </a:ext>
            </a:extLst>
          </p:cNvPr>
          <p:cNvPicPr>
            <a:picLocks noChangeAspect="1"/>
          </p:cNvPicPr>
          <p:nvPr/>
        </p:nvPicPr>
        <p:blipFill>
          <a:blip r:embed="rId3"/>
          <a:stretch>
            <a:fillRect/>
          </a:stretch>
        </p:blipFill>
        <p:spPr>
          <a:xfrm>
            <a:off x="5656082" y="1516631"/>
            <a:ext cx="5730712" cy="369119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3939" y="1523182"/>
            <a:ext cx="4703592" cy="4386688"/>
          </a:xfrm>
          <a:prstGeom prst="rect">
            <a:avLst/>
          </a:prstGeom>
        </p:spPr>
        <p:txBody>
          <a:bodyPr lIns="91440" tIns="45720" rIns="91440" bIns="45720" anchor="t">
            <a:normAutofit/>
          </a:bodyPr>
          <a:lstStyle/>
          <a:p>
            <a:pPr marL="285750" indent="-285750" algn="just">
              <a:lnSpc>
                <a:spcPct val="100000"/>
              </a:lnSpc>
              <a:spcBef>
                <a:spcPts val="1400"/>
              </a:spcBef>
            </a:pPr>
            <a:r>
              <a:rPr lang="en-US" sz="1400" dirty="0">
                <a:solidFill>
                  <a:srgbClr val="292929"/>
                </a:solidFill>
                <a:latin typeface="Abadi"/>
                <a:ea typeface="Open Sans"/>
                <a:cs typeface="Open Sans"/>
              </a:rPr>
              <a:t>Successes (y = 1) are dispersed across all payload </a:t>
            </a:r>
            <a:r>
              <a:rPr lang="en-US" sz="1400">
                <a:solidFill>
                  <a:srgbClr val="292929"/>
                </a:solidFill>
                <a:latin typeface="Abadi"/>
                <a:ea typeface="Open Sans"/>
                <a:cs typeface="Open Sans"/>
              </a:rPr>
              <a:t>ranges,</a:t>
            </a:r>
            <a:r>
              <a:rPr lang="en-US" sz="1400" dirty="0">
                <a:solidFill>
                  <a:srgbClr val="292929"/>
                </a:solidFill>
                <a:latin typeface="Abadi"/>
                <a:ea typeface="Open Sans"/>
                <a:cs typeface="Open Sans"/>
              </a:rPr>
              <a:t> but failures (y = 0) are more frequent with v1.1 and FT versions, especially in the 2000–4500 kg range.</a:t>
            </a:r>
            <a:endParaRPr lang="en-US" dirty="0">
              <a:solidFill>
                <a:srgbClr val="000000"/>
              </a:solidFill>
              <a:latin typeface="Calibri" panose="020F0502020204030204"/>
              <a:ea typeface="Calibri" panose="020F0502020204030204"/>
              <a:cs typeface="Calibri" panose="020F0502020204030204"/>
            </a:endParaRPr>
          </a:p>
          <a:p>
            <a:pPr marL="285750" indent="-285750" algn="just">
              <a:lnSpc>
                <a:spcPct val="100000"/>
              </a:lnSpc>
              <a:spcBef>
                <a:spcPts val="1400"/>
              </a:spcBef>
            </a:pPr>
            <a:r>
              <a:rPr lang="en-US" sz="1400" dirty="0">
                <a:solidFill>
                  <a:srgbClr val="292929"/>
                </a:solidFill>
                <a:latin typeface="Abadi"/>
                <a:ea typeface="Open Sans"/>
                <a:cs typeface="Open Sans"/>
              </a:rPr>
              <a:t>Subsequent booster versions like B4 and B5 have better success rates, even at heavier payloads, indicating increased reliability over time.</a:t>
            </a:r>
            <a:endParaRPr lang="en-US" dirty="0">
              <a:ea typeface="Calibri" panose="020F0502020204030204"/>
              <a:cs typeface="Calibri" panose="020F0502020204030204"/>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endParaRPr lang="en-US" dirty="0">
              <a:latin typeface="Abadi"/>
            </a:endParaRPr>
          </a:p>
        </p:txBody>
      </p:sp>
      <p:pic>
        <p:nvPicPr>
          <p:cNvPr id="4" name="Picture 3" descr="A graph with numbers and dots&#10;&#10;AI-generated content may be incorrect.">
            <a:extLst>
              <a:ext uri="{FF2B5EF4-FFF2-40B4-BE49-F238E27FC236}">
                <a16:creationId xmlns:a16="http://schemas.microsoft.com/office/drawing/2014/main" id="{2C720F4A-1807-3BEB-6B03-D1CA22ACBE99}"/>
              </a:ext>
            </a:extLst>
          </p:cNvPr>
          <p:cNvPicPr>
            <a:picLocks noChangeAspect="1"/>
          </p:cNvPicPr>
          <p:nvPr/>
        </p:nvPicPr>
        <p:blipFill>
          <a:blip r:embed="rId3">
            <a:alphaModFix/>
          </a:blip>
          <a:stretch>
            <a:fillRect/>
          </a:stretch>
        </p:blipFill>
        <p:spPr>
          <a:xfrm>
            <a:off x="5877173" y="1524000"/>
            <a:ext cx="5484811" cy="3728205"/>
          </a:xfrm>
          <a:prstGeom prst="rect">
            <a:avLst/>
          </a:prstGeom>
          <a:ln>
            <a:noFill/>
          </a:ln>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5056" y="1804564"/>
            <a:ext cx="4548850" cy="3811588"/>
          </a:xfrm>
          <a:prstGeom prst="rect">
            <a:avLst/>
          </a:prstGeom>
        </p:spPr>
        <p:txBody>
          <a:bodyPr vert="horz" lIns="91440" tIns="45720" rIns="91440" bIns="45720" rtlCol="0" anchor="t">
            <a:normAutofit/>
          </a:bodyPr>
          <a:lstStyle/>
          <a:p>
            <a:pPr marL="285750" indent="-285750">
              <a:lnSpc>
                <a:spcPct val="100000"/>
              </a:lnSpc>
              <a:spcBef>
                <a:spcPts val="1400"/>
              </a:spcBef>
            </a:pPr>
            <a:r>
              <a:rPr lang="en-US" sz="1400" dirty="0">
                <a:solidFill>
                  <a:schemeClr val="accent3">
                    <a:lumMod val="25000"/>
                  </a:schemeClr>
                </a:solidFill>
                <a:latin typeface="Abadi"/>
              </a:rPr>
              <a:t>All the modest have the same accuracy of the test data</a:t>
            </a:r>
            <a:endParaRPr lang="en-US" sz="1400">
              <a:solidFill>
                <a:schemeClr val="accent3">
                  <a:lumMod val="25000"/>
                </a:schemeClr>
              </a:solidFill>
              <a:latin typeface="Abadi"/>
            </a:endParaRPr>
          </a:p>
          <a:p>
            <a:pPr marL="285750" indent="-285750">
              <a:lnSpc>
                <a:spcPct val="100000"/>
              </a:lnSpc>
              <a:spcBef>
                <a:spcPts val="1400"/>
              </a:spcBef>
            </a:pPr>
            <a:r>
              <a:rPr lang="en-US" sz="1400" dirty="0">
                <a:solidFill>
                  <a:schemeClr val="accent3">
                    <a:lumMod val="25000"/>
                  </a:schemeClr>
                </a:solidFill>
                <a:latin typeface="Abadi"/>
                <a:ea typeface="Calibri"/>
                <a:cs typeface="Calibri"/>
              </a:rPr>
              <a:t>For model selection different other metrics were used such as f1-score roc-</a:t>
            </a:r>
            <a:r>
              <a:rPr lang="en-US" sz="1400" dirty="0" err="1">
                <a:solidFill>
                  <a:schemeClr val="accent3">
                    <a:lumMod val="25000"/>
                  </a:schemeClr>
                </a:solidFill>
                <a:latin typeface="Abadi"/>
                <a:ea typeface="Calibri"/>
                <a:cs typeface="Calibri"/>
              </a:rPr>
              <a:t>auc</a:t>
            </a:r>
            <a:r>
              <a:rPr lang="en-US" sz="1400" dirty="0">
                <a:solidFill>
                  <a:schemeClr val="accent3">
                    <a:lumMod val="25000"/>
                  </a:schemeClr>
                </a:solidFill>
                <a:latin typeface="Abadi"/>
                <a:ea typeface="Calibri"/>
                <a:cs typeface="Calibri"/>
              </a:rPr>
              <a:t>. The standard error was also assessed.</a:t>
            </a:r>
          </a:p>
          <a:p>
            <a:pPr marL="285750" indent="-285750">
              <a:lnSpc>
                <a:spcPct val="100000"/>
              </a:lnSpc>
              <a:spcBef>
                <a:spcPts val="1400"/>
              </a:spcBef>
            </a:pPr>
            <a:r>
              <a:rPr lang="en-US" sz="1400" dirty="0">
                <a:solidFill>
                  <a:schemeClr val="accent3">
                    <a:lumMod val="25000"/>
                  </a:schemeClr>
                </a:solidFill>
                <a:latin typeface="Abadi"/>
                <a:ea typeface="Calibri"/>
                <a:cs typeface="Calibri"/>
              </a:rPr>
              <a:t>Based on the results KNN was selected as a best performing model</a:t>
            </a:r>
          </a:p>
          <a:p>
            <a:pPr marL="0" indent="0">
              <a:lnSpc>
                <a:spcPct val="100000"/>
              </a:lnSpc>
              <a:spcBef>
                <a:spcPts val="1400"/>
              </a:spcBef>
              <a:buNone/>
            </a:pPr>
            <a:endParaRPr lang="en-US" sz="1400" dirty="0">
              <a:solidFill>
                <a:schemeClr val="accent3">
                  <a:lumMod val="25000"/>
                </a:schemeClr>
              </a:solidFill>
              <a:latin typeface="Abadi"/>
              <a:ea typeface="Calibri"/>
              <a:cs typeface="Calibri"/>
            </a:endParaRPr>
          </a:p>
          <a:p>
            <a:pPr marL="0" indent="0">
              <a:lnSpc>
                <a:spcPct val="100000"/>
              </a:lnSpc>
              <a:spcBef>
                <a:spcPts val="1400"/>
              </a:spcBef>
              <a:buNone/>
            </a:pPr>
            <a:endParaRPr lang="en-US" sz="1400" dirty="0">
              <a:solidFill>
                <a:schemeClr val="accent3">
                  <a:lumMod val="25000"/>
                </a:schemeClr>
              </a:solidFill>
              <a:latin typeface="Abadi"/>
              <a:ea typeface="Calibri"/>
              <a:cs typeface="Calibr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3" name="Picture 2">
            <a:extLst>
              <a:ext uri="{FF2B5EF4-FFF2-40B4-BE49-F238E27FC236}">
                <a16:creationId xmlns:a16="http://schemas.microsoft.com/office/drawing/2014/main" id="{E373EFFE-109D-873A-3BC2-724F0B53DC91}"/>
              </a:ext>
            </a:extLst>
          </p:cNvPr>
          <p:cNvPicPr>
            <a:picLocks noChangeAspect="1"/>
          </p:cNvPicPr>
          <p:nvPr/>
        </p:nvPicPr>
        <p:blipFill>
          <a:blip r:embed="rId3"/>
          <a:stretch>
            <a:fillRect/>
          </a:stretch>
        </p:blipFill>
        <p:spPr>
          <a:xfrm>
            <a:off x="5777933" y="1811644"/>
            <a:ext cx="5572269" cy="4202560"/>
          </a:xfrm>
          <a:prstGeom prst="rect">
            <a:avLst/>
          </a:prstGeom>
          <a:ln>
            <a:noFill/>
          </a:ln>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05348"/>
            <a:ext cx="4815126" cy="3811588"/>
          </a:xfrm>
          <a:prstGeom prst="rect">
            <a:avLst/>
          </a:prstGeom>
        </p:spPr>
        <p:txBody>
          <a:bodyPr lIns="91440" tIns="45720" rIns="91440" bIns="45720" anchor="t">
            <a:normAutofit/>
          </a:bodyPr>
          <a:lstStyle/>
          <a:p>
            <a:pPr marL="0" indent="0" algn="just">
              <a:lnSpc>
                <a:spcPct val="100000"/>
              </a:lnSpc>
              <a:spcBef>
                <a:spcPts val="1400"/>
              </a:spcBef>
              <a:buNone/>
            </a:pPr>
            <a:r>
              <a:rPr lang="en-US" sz="1400" dirty="0">
                <a:solidFill>
                  <a:schemeClr val="accent3">
                    <a:lumMod val="25000"/>
                  </a:schemeClr>
                </a:solidFill>
                <a:latin typeface="Abadi"/>
                <a:ea typeface="+mn-lt"/>
                <a:cs typeface="+mn-lt"/>
              </a:rPr>
              <a:t> The confusion matrix shows how well the classifier performed in predicting rocket landings. Out of 18 samples:</a:t>
            </a:r>
            <a:endParaRPr lang="en-US" dirty="0">
              <a:solidFill>
                <a:schemeClr val="accent3">
                  <a:lumMod val="25000"/>
                </a:schemeClr>
              </a:solidFill>
              <a:ea typeface="Calibri" panose="020F0502020204030204"/>
              <a:cs typeface="Calibri" panose="020F0502020204030204"/>
            </a:endParaRPr>
          </a:p>
          <a:p>
            <a:pPr lvl="1" algn="just">
              <a:lnSpc>
                <a:spcPct val="100000"/>
              </a:lnSpc>
              <a:spcBef>
                <a:spcPts val="1400"/>
              </a:spcBef>
              <a:buFont typeface="Courier New" panose="020B0604020202020204" pitchFamily="34" charset="0"/>
              <a:buChar char="o"/>
            </a:pPr>
            <a:r>
              <a:rPr lang="en-US" sz="1200" b="1" dirty="0">
                <a:solidFill>
                  <a:schemeClr val="accent3">
                    <a:lumMod val="25000"/>
                  </a:schemeClr>
                </a:solidFill>
                <a:latin typeface="Abadi"/>
                <a:ea typeface="+mn-lt"/>
                <a:cs typeface="+mn-lt"/>
              </a:rPr>
              <a:t>12 </a:t>
            </a:r>
            <a:r>
              <a:rPr lang="en-US" sz="1200" dirty="0">
                <a:solidFill>
                  <a:schemeClr val="accent3">
                    <a:lumMod val="25000"/>
                  </a:schemeClr>
                </a:solidFill>
                <a:latin typeface="Abadi"/>
                <a:ea typeface="+mn-lt"/>
                <a:cs typeface="+mn-lt"/>
              </a:rPr>
              <a:t>successful landings were correctly predicted.</a:t>
            </a:r>
            <a:endParaRPr lang="en-US" sz="1200">
              <a:solidFill>
                <a:schemeClr val="accent3">
                  <a:lumMod val="25000"/>
                </a:schemeClr>
              </a:solidFill>
              <a:ea typeface="Calibri"/>
              <a:cs typeface="Calibri"/>
            </a:endParaRPr>
          </a:p>
          <a:p>
            <a:pPr lvl="1" algn="just">
              <a:lnSpc>
                <a:spcPct val="100000"/>
              </a:lnSpc>
              <a:spcBef>
                <a:spcPts val="1400"/>
              </a:spcBef>
              <a:buFont typeface="Courier New" panose="020B0604020202020204" pitchFamily="34" charset="0"/>
              <a:buChar char="o"/>
            </a:pPr>
            <a:r>
              <a:rPr lang="en-US" sz="1200" b="1" dirty="0">
                <a:solidFill>
                  <a:schemeClr val="accent3">
                    <a:lumMod val="25000"/>
                  </a:schemeClr>
                </a:solidFill>
                <a:latin typeface="Abadi"/>
                <a:ea typeface="+mn-lt"/>
                <a:cs typeface="+mn-lt"/>
              </a:rPr>
              <a:t>3</a:t>
            </a:r>
            <a:r>
              <a:rPr lang="en-US" sz="1200" dirty="0">
                <a:solidFill>
                  <a:schemeClr val="accent3">
                    <a:lumMod val="25000"/>
                  </a:schemeClr>
                </a:solidFill>
                <a:latin typeface="Abadi"/>
                <a:ea typeface="+mn-lt"/>
                <a:cs typeface="+mn-lt"/>
              </a:rPr>
              <a:t> failures were also correctly predicted.</a:t>
            </a:r>
            <a:endParaRPr lang="en-US" sz="1200">
              <a:solidFill>
                <a:schemeClr val="accent3">
                  <a:lumMod val="25000"/>
                </a:schemeClr>
              </a:solidFill>
              <a:ea typeface="Calibri"/>
              <a:cs typeface="Calibri"/>
            </a:endParaRPr>
          </a:p>
          <a:p>
            <a:pPr lvl="1" algn="just">
              <a:lnSpc>
                <a:spcPct val="100000"/>
              </a:lnSpc>
              <a:spcBef>
                <a:spcPts val="1400"/>
              </a:spcBef>
            </a:pPr>
            <a:r>
              <a:rPr lang="en-US" sz="1200" b="1" dirty="0">
                <a:solidFill>
                  <a:schemeClr val="accent3">
                    <a:lumMod val="25000"/>
                  </a:schemeClr>
                </a:solidFill>
                <a:latin typeface="Abadi"/>
                <a:ea typeface="+mn-lt"/>
                <a:cs typeface="+mn-lt"/>
              </a:rPr>
              <a:t>3</a:t>
            </a:r>
            <a:r>
              <a:rPr lang="en-US" sz="1200" dirty="0">
                <a:solidFill>
                  <a:schemeClr val="accent3">
                    <a:lumMod val="25000"/>
                  </a:schemeClr>
                </a:solidFill>
                <a:latin typeface="Abadi"/>
                <a:ea typeface="+mn-lt"/>
                <a:cs typeface="+mn-lt"/>
              </a:rPr>
              <a:t> failures were mistakenly classified as successful landings.</a:t>
            </a:r>
            <a:endParaRPr lang="en-US" sz="1200" dirty="0">
              <a:solidFill>
                <a:schemeClr val="accent3">
                  <a:lumMod val="25000"/>
                </a:schemeClr>
              </a:solidFill>
              <a:ea typeface="Calibri"/>
              <a:cs typeface="Calibri"/>
            </a:endParaRPr>
          </a:p>
          <a:p>
            <a:pPr algn="just">
              <a:lnSpc>
                <a:spcPct val="100000"/>
              </a:lnSpc>
              <a:spcBef>
                <a:spcPts val="1400"/>
              </a:spcBef>
            </a:pPr>
            <a:r>
              <a:rPr lang="en-US" sz="1400" dirty="0">
                <a:solidFill>
                  <a:schemeClr val="accent3">
                    <a:lumMod val="25000"/>
                  </a:schemeClr>
                </a:solidFill>
                <a:latin typeface="Abadi"/>
                <a:ea typeface="+mn-lt"/>
                <a:cs typeface="+mn-lt"/>
              </a:rPr>
              <a:t>No successful landings were misclassified as failures</a:t>
            </a:r>
            <a:endParaRPr lang="en-US" dirty="0">
              <a:solidFill>
                <a:schemeClr val="accent3">
                  <a:lumMod val="25000"/>
                </a:schemeClr>
              </a:solidFill>
              <a:latin typeface="Calibri" panose="020F0502020204030204"/>
              <a:ea typeface="+mn-lt"/>
              <a:cs typeface="+mn-lt"/>
            </a:endParaRPr>
          </a:p>
          <a:p>
            <a:pPr algn="just">
              <a:lnSpc>
                <a:spcPct val="100000"/>
              </a:lnSpc>
              <a:spcBef>
                <a:spcPts val="1400"/>
              </a:spcBef>
            </a:pPr>
            <a:r>
              <a:rPr lang="en-US" sz="1400" dirty="0">
                <a:solidFill>
                  <a:schemeClr val="accent3">
                    <a:lumMod val="25000"/>
                  </a:schemeClr>
                </a:solidFill>
                <a:latin typeface="Abadi"/>
                <a:ea typeface="+mn-lt"/>
                <a:cs typeface="+mn-lt"/>
              </a:rPr>
              <a:t>This suggests the model is reliable for detecting successful landings</a:t>
            </a:r>
            <a:endParaRPr lang="en-US" sz="1400" dirty="0">
              <a:solidFill>
                <a:schemeClr val="accent3">
                  <a:lumMod val="25000"/>
                </a:schemeClr>
              </a:solidFill>
              <a:latin typeface="Abadi"/>
              <a:ea typeface="Calibri"/>
              <a:cs typeface="Calibr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1">
            <a:extLst>
              <a:ext uri="{FF2B5EF4-FFF2-40B4-BE49-F238E27FC236}">
                <a16:creationId xmlns:a16="http://schemas.microsoft.com/office/drawing/2014/main" id="{B791682A-6F05-FFB9-12C4-A2CA73B9693C}"/>
              </a:ext>
            </a:extLst>
          </p:cNvPr>
          <p:cNvPicPr>
            <a:picLocks noChangeAspect="1"/>
          </p:cNvPicPr>
          <p:nvPr/>
        </p:nvPicPr>
        <p:blipFill>
          <a:blip r:embed="rId3"/>
          <a:stretch>
            <a:fillRect/>
          </a:stretch>
        </p:blipFill>
        <p:spPr>
          <a:xfrm>
            <a:off x="6090581" y="1407485"/>
            <a:ext cx="5298422" cy="46189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23268" cy="4351338"/>
          </a:xfrm>
          <a:prstGeom prst="rect">
            <a:avLst/>
          </a:prstGeom>
        </p:spPr>
        <p:txBody>
          <a:bodyPr lIns="91440" tIns="45720" rIns="91440" bIns="45720" anchor="t">
            <a:noAutofit/>
          </a:bodyPr>
          <a:lstStyle/>
          <a:p>
            <a:pPr>
              <a:lnSpc>
                <a:spcPct val="80000"/>
              </a:lnSpc>
              <a:spcBef>
                <a:spcPts val="1400"/>
              </a:spcBef>
            </a:pPr>
            <a:r>
              <a:rPr lang="en-US" sz="1400" b="1" dirty="0">
                <a:solidFill>
                  <a:schemeClr val="accent3">
                    <a:lumMod val="25000"/>
                  </a:schemeClr>
                </a:solidFill>
                <a:latin typeface="Abadi"/>
                <a:ea typeface="+mn-lt"/>
                <a:cs typeface="+mn-lt"/>
              </a:rPr>
              <a:t>Launch Patterns &amp; Success Rates:</a:t>
            </a:r>
            <a:endParaRPr lang="en-US" sz="1400" b="1">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Flight Experience Matters: Launch success improved with experience; initial years (2010–2013) had no successes, whereas post-2013 showed improvement.</a:t>
            </a:r>
            <a:endParaRPr lang="en-US" sz="1000" dirty="0">
              <a:solidFill>
                <a:schemeClr val="accent3">
                  <a:lumMod val="25000"/>
                </a:schemeClr>
              </a:solidFill>
              <a:ea typeface="Calibri"/>
              <a:cs typeface="Calibri"/>
            </a:endParaRPr>
          </a:p>
          <a:p>
            <a:pPr>
              <a:lnSpc>
                <a:spcPct val="80000"/>
              </a:lnSpc>
              <a:spcBef>
                <a:spcPts val="1400"/>
              </a:spcBef>
            </a:pPr>
            <a:r>
              <a:rPr lang="en-US" sz="1400" b="1" dirty="0">
                <a:solidFill>
                  <a:schemeClr val="accent3">
                    <a:lumMod val="25000"/>
                  </a:schemeClr>
                </a:solidFill>
                <a:latin typeface="Abadi"/>
                <a:ea typeface="+mn-lt"/>
                <a:cs typeface="+mn-lt"/>
              </a:rPr>
              <a:t>Launch Site Insights:</a:t>
            </a:r>
            <a:endParaRPr lang="en-US" sz="1400" b="1">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LC-39A at KSC had the highest success rate (76.9%) and most successful launches.</a:t>
            </a:r>
            <a:endParaRPr lang="en-US" sz="1000" dirty="0">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Coastal launch sites provided safety and logistical advantages.</a:t>
            </a:r>
            <a:endParaRPr lang="en-US" sz="1000" dirty="0">
              <a:solidFill>
                <a:schemeClr val="accent3">
                  <a:lumMod val="25000"/>
                </a:schemeClr>
              </a:solidFill>
              <a:ea typeface="Calibri"/>
              <a:cs typeface="Calibri"/>
            </a:endParaRPr>
          </a:p>
          <a:p>
            <a:pPr>
              <a:lnSpc>
                <a:spcPct val="80000"/>
              </a:lnSpc>
              <a:spcBef>
                <a:spcPts val="1400"/>
              </a:spcBef>
            </a:pPr>
            <a:r>
              <a:rPr lang="en-US" sz="1400" b="1" dirty="0">
                <a:solidFill>
                  <a:schemeClr val="accent3">
                    <a:lumMod val="25000"/>
                  </a:schemeClr>
                </a:solidFill>
                <a:latin typeface="Abadi"/>
                <a:ea typeface="+mn-lt"/>
                <a:cs typeface="+mn-lt"/>
              </a:rPr>
              <a:t>Payload &amp; Orbit Effects:</a:t>
            </a:r>
            <a:endParaRPr lang="en-US" sz="1400" b="1">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Heavy payloads (&gt;10,000 kg) had high success, especially for LEO, Polar, and ISS orbits.</a:t>
            </a:r>
            <a:endParaRPr lang="en-US" sz="1000" dirty="0">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GTO orbit had lowest success rate with no apparent correspondence between flight number and success. </a:t>
            </a:r>
            <a:endParaRPr lang="en-US" sz="1000" dirty="0">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ES-L1, GEO, HEO, and SSO orbits experienced a 100% success rate.</a:t>
            </a:r>
            <a:endParaRPr lang="en-US" sz="1000" dirty="0">
              <a:solidFill>
                <a:schemeClr val="accent3">
                  <a:lumMod val="25000"/>
                </a:schemeClr>
              </a:solidFill>
              <a:ea typeface="Calibri"/>
              <a:cs typeface="Calibri"/>
            </a:endParaRPr>
          </a:p>
          <a:p>
            <a:pPr>
              <a:lnSpc>
                <a:spcPct val="80000"/>
              </a:lnSpc>
              <a:spcBef>
                <a:spcPts val="1400"/>
              </a:spcBef>
            </a:pPr>
            <a:r>
              <a:rPr lang="en-US" sz="1400" b="1" dirty="0">
                <a:solidFill>
                  <a:schemeClr val="accent3">
                    <a:lumMod val="25000"/>
                  </a:schemeClr>
                </a:solidFill>
                <a:latin typeface="Abadi"/>
                <a:ea typeface="+mn-lt"/>
                <a:cs typeface="+mn-lt"/>
              </a:rPr>
              <a:t>Modeling &amp; Prediction:</a:t>
            </a:r>
            <a:endParaRPr lang="en-US" sz="1400" b="1">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Both models performed alike with test data. </a:t>
            </a:r>
            <a:endParaRPr lang="en-US" sz="1000" dirty="0">
              <a:solidFill>
                <a:schemeClr val="accent3">
                  <a:lumMod val="25000"/>
                </a:schemeClr>
              </a:solidFill>
              <a:ea typeface="Calibri"/>
              <a:cs typeface="Calibri"/>
            </a:endParaRPr>
          </a:p>
          <a:p>
            <a:pPr lvl="1">
              <a:lnSpc>
                <a:spcPct val="8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The choice of models made use of F1-score, ROC-AUC, and Standard Error.</a:t>
            </a:r>
            <a:endParaRPr lang="en-US" sz="1000" dirty="0">
              <a:solidFill>
                <a:schemeClr val="accent3">
                  <a:lumMod val="25000"/>
                </a:schemeClr>
              </a:solidFill>
              <a:ea typeface="Calibri"/>
              <a:cs typeface="Calibri"/>
            </a:endParaRPr>
          </a:p>
          <a:p>
            <a:pPr lvl="1">
              <a:lnSpc>
                <a:spcPct val="100000"/>
              </a:lnSpc>
              <a:spcBef>
                <a:spcPts val="1400"/>
              </a:spcBef>
              <a:buFont typeface="Courier New" panose="020B0604020202020204" pitchFamily="34" charset="0"/>
              <a:buChar char="o"/>
            </a:pPr>
            <a:r>
              <a:rPr lang="en-US" sz="1000" dirty="0">
                <a:solidFill>
                  <a:schemeClr val="accent3">
                    <a:lumMod val="25000"/>
                  </a:schemeClr>
                </a:solidFill>
                <a:latin typeface="Abadi"/>
                <a:ea typeface="+mn-lt"/>
                <a:cs typeface="+mn-lt"/>
              </a:rPr>
              <a:t>K-Nearest Neighbors (KNN) was ranked the best among performing models.</a:t>
            </a:r>
            <a:endParaRPr lang="en-US" sz="1000">
              <a:solidFill>
                <a:schemeClr val="accent3">
                  <a:lumMod val="25000"/>
                </a:schemeClr>
              </a:solidFill>
              <a:ea typeface="Calibri"/>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pic>
        <p:nvPicPr>
          <p:cNvPr id="3" name="Picture 2" descr="A screenshot of a computer program&#10;&#10;AI-generated content may be incorrect.">
            <a:extLst>
              <a:ext uri="{FF2B5EF4-FFF2-40B4-BE49-F238E27FC236}">
                <a16:creationId xmlns:a16="http://schemas.microsoft.com/office/drawing/2014/main" id="{62395EF0-DB16-B83D-340A-1E1591D34221}"/>
              </a:ext>
            </a:extLst>
          </p:cNvPr>
          <p:cNvPicPr>
            <a:picLocks noChangeAspect="1"/>
          </p:cNvPicPr>
          <p:nvPr/>
        </p:nvPicPr>
        <p:blipFill>
          <a:blip r:embed="rId4"/>
          <a:stretch>
            <a:fillRect/>
          </a:stretch>
        </p:blipFill>
        <p:spPr>
          <a:xfrm>
            <a:off x="4957116" y="1609339"/>
            <a:ext cx="6323946" cy="4618975"/>
          </a:xfrm>
          <a:prstGeom prst="rect">
            <a:avLst/>
          </a:prstGeom>
        </p:spPr>
      </p:pic>
      <p:sp>
        <p:nvSpPr>
          <p:cNvPr id="9" name="Content Placeholder 4">
            <a:extLst>
              <a:ext uri="{FF2B5EF4-FFF2-40B4-BE49-F238E27FC236}">
                <a16:creationId xmlns:a16="http://schemas.microsoft.com/office/drawing/2014/main" id="{C870E1EC-F268-D053-23FB-6431B9D9E2C4}"/>
              </a:ext>
            </a:extLst>
          </p:cNvPr>
          <p:cNvSpPr txBox="1">
            <a:spLocks/>
          </p:cNvSpPr>
          <p:nvPr/>
        </p:nvSpPr>
        <p:spPr>
          <a:xfrm>
            <a:off x="770751" y="1804564"/>
            <a:ext cx="3089427"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1400"/>
              </a:spcBef>
            </a:pPr>
            <a:r>
              <a:rPr lang="en-US" sz="1400" dirty="0">
                <a:solidFill>
                  <a:schemeClr val="accent3">
                    <a:lumMod val="25000"/>
                  </a:schemeClr>
                </a:solidFill>
                <a:latin typeface="Abadi"/>
              </a:rPr>
              <a:t>Code snippets used to select best performing model</a:t>
            </a:r>
            <a:endParaRPr lang="en-US" sz="1400" dirty="0">
              <a:solidFill>
                <a:schemeClr val="accent3">
                  <a:lumMod val="25000"/>
                </a:schemeClr>
              </a:solidFill>
              <a:latin typeface="Abadi"/>
              <a:ea typeface="Calibri"/>
              <a:cs typeface="Calibri"/>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6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Abadi"/>
              </a:rPr>
              <a:t>Executive Summary</a:t>
            </a:r>
          </a:p>
          <a:p>
            <a:pPr>
              <a:lnSpc>
                <a:spcPct val="120000"/>
              </a:lnSpc>
              <a:spcBef>
                <a:spcPts val="1400"/>
              </a:spcBef>
            </a:pPr>
            <a:r>
              <a:rPr lang="en-US" sz="14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historical Falcon9 launch records were collected from Wikipedia using web scraping. Information about launches suck as the rocket used, payload delivered, rocket specifications, landing specifications and outcome were collected from SpaceX Rest API </a:t>
            </a:r>
          </a:p>
          <a:p>
            <a:pPr>
              <a:lnSpc>
                <a:spcPct val="120000"/>
              </a:lnSpc>
              <a:spcBef>
                <a:spcPts val="1400"/>
              </a:spcBef>
            </a:pPr>
            <a:r>
              <a:rPr lang="en-US" sz="14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missing values in the </a:t>
            </a:r>
            <a:r>
              <a:rPr lang="en-US" sz="1400" err="1">
                <a:solidFill>
                  <a:schemeClr val="bg2">
                    <a:lumMod val="50000"/>
                  </a:schemeClr>
                </a:solidFill>
                <a:latin typeface="Abadi"/>
              </a:rPr>
              <a:t>PayloadMass</a:t>
            </a:r>
            <a:r>
              <a:rPr lang="en-US" sz="1400" dirty="0">
                <a:solidFill>
                  <a:schemeClr val="bg2">
                    <a:lumMod val="50000"/>
                  </a:schemeClr>
                </a:solidFill>
                <a:latin typeface="Abadi"/>
              </a:rPr>
              <a:t> column were imputed using mean. Landing outcomes were converted into a classification variable(1 for successful, 0 for unsuccessful)</a:t>
            </a:r>
          </a:p>
          <a:p>
            <a:pPr>
              <a:lnSpc>
                <a:spcPct val="120000"/>
              </a:lnSpc>
              <a:spcBef>
                <a:spcPts val="1400"/>
              </a:spcBef>
            </a:pPr>
            <a:r>
              <a:rPr lang="en-US" sz="1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400" dirty="0">
                <a:solidFill>
                  <a:schemeClr val="accent3">
                    <a:lumMod val="25000"/>
                  </a:schemeClr>
                </a:solidFill>
                <a:latin typeface="Abadi"/>
              </a:rPr>
              <a:t>Perform interactive visual analytics using Folium and </a:t>
            </a:r>
            <a:r>
              <a:rPr lang="en-US" sz="1400" err="1">
                <a:solidFill>
                  <a:schemeClr val="accent3">
                    <a:lumMod val="25000"/>
                  </a:schemeClr>
                </a:solidFill>
                <a:latin typeface="Abadi"/>
              </a:rPr>
              <a:t>Plotly</a:t>
            </a:r>
            <a:r>
              <a:rPr lang="en-US" sz="1400" dirty="0">
                <a:solidFill>
                  <a:schemeClr val="accent3">
                    <a:lumMod val="25000"/>
                  </a:schemeClr>
                </a:solidFill>
                <a:latin typeface="Abadi"/>
              </a:rPr>
              <a:t> Dash</a:t>
            </a:r>
          </a:p>
          <a:p>
            <a:pPr>
              <a:lnSpc>
                <a:spcPct val="120000"/>
              </a:lnSpc>
              <a:spcBef>
                <a:spcPts val="1400"/>
              </a:spcBef>
            </a:pPr>
            <a:r>
              <a:rPr lang="en-US" sz="1400" dirty="0">
                <a:solidFill>
                  <a:schemeClr val="accent3">
                    <a:lumMod val="25000"/>
                  </a:schemeClr>
                </a:solidFill>
                <a:latin typeface="Abadi"/>
              </a:rPr>
              <a:t>Perform predictive analysis using classification models</a:t>
            </a:r>
          </a:p>
          <a:p>
            <a:pPr lvl="1">
              <a:lnSpc>
                <a:spcPct val="120000"/>
              </a:lnSpc>
              <a:spcBef>
                <a:spcPts val="1400"/>
              </a:spcBef>
            </a:pPr>
            <a:r>
              <a:rPr lang="en-US" sz="1400" dirty="0">
                <a:solidFill>
                  <a:schemeClr val="bg2">
                    <a:lumMod val="50000"/>
                  </a:schemeClr>
                </a:solidFill>
                <a:latin typeface="Abadi"/>
              </a:rPr>
              <a:t>How to build, tune, evaluate classification models</a:t>
            </a:r>
          </a:p>
          <a:p>
            <a:pPr>
              <a:lnSpc>
                <a:spcPct val="12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historical Falcon9 launch records were collected from Wikipedia using web scraping. </a:t>
            </a:r>
          </a:p>
          <a:p>
            <a:pPr>
              <a:lnSpc>
                <a:spcPct val="100000"/>
              </a:lnSpc>
              <a:spcBef>
                <a:spcPts val="1400"/>
              </a:spcBef>
            </a:pPr>
            <a:r>
              <a:rPr lang="en-US" sz="1400" dirty="0">
                <a:solidFill>
                  <a:schemeClr val="accent3">
                    <a:lumMod val="25000"/>
                  </a:schemeClr>
                </a:solidFill>
                <a:latin typeface="Abadi"/>
              </a:rPr>
              <a:t>Information about launches suck as the rocket used, payload delivered, rocket specifications, landing specifications and outcome were collected from SpaceX Rest API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653BBA7D-33A1-F05D-855B-EECA2CEE87A8}"/>
              </a:ext>
            </a:extLst>
          </p:cNvPr>
          <p:cNvPicPr>
            <a:picLocks noGrp="1" noChangeAspect="1"/>
          </p:cNvPicPr>
          <p:nvPr>
            <p:ph type="pic" idx="1"/>
          </p:nvPr>
        </p:nvPicPr>
        <p:blipFill>
          <a:blip r:embed="rId3"/>
          <a:srcRect t="2607" b="2607"/>
          <a:stretch/>
        </p:blipFill>
        <p:spPr>
          <a:xfrm>
            <a:off x="5095281" y="1360577"/>
            <a:ext cx="6172200" cy="4873625"/>
          </a:xfrm>
          <a:ln w="12700">
            <a:no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2"/>
          </p:nvPr>
        </p:nvSpPr>
        <p:spPr>
          <a:xfrm>
            <a:off x="770516" y="1544782"/>
            <a:ext cx="4334018" cy="4476606"/>
          </a:xfrm>
          <a:prstGeom prst="rect">
            <a:avLst/>
          </a:prstGeom>
        </p:spPr>
        <p:txBody>
          <a:bodyPr vert="horz" lIns="91440" tIns="45720" rIns="91440" bIns="45720" rtlCol="0" anchor="t">
            <a:normAutofit/>
          </a:bodyPr>
          <a:lstStyle/>
          <a:p>
            <a:pPr>
              <a:lnSpc>
                <a:spcPct val="100000"/>
              </a:lnSpc>
              <a:spcBef>
                <a:spcPts val="1400"/>
              </a:spcBef>
            </a:pPr>
            <a:r>
              <a:rPr lang="en-US" sz="1400">
                <a:solidFill>
                  <a:schemeClr val="accent3">
                    <a:lumMod val="25000"/>
                  </a:schemeClr>
                </a:solidFill>
                <a:latin typeface="Abadi"/>
              </a:rPr>
              <a:t>Information about launches suck as the rocket used, payload delivered, rocket specifications, landing specifications and outcome were collected from SpaceX Rest API </a:t>
            </a:r>
          </a:p>
          <a:p>
            <a:pPr>
              <a:lnSpc>
                <a:spcPct val="100000"/>
              </a:lnSpc>
              <a:spcBef>
                <a:spcPts val="1400"/>
              </a:spcBef>
            </a:pPr>
            <a:r>
              <a:rPr lang="en-US" sz="1200">
                <a:solidFill>
                  <a:srgbClr val="1C7DDB"/>
                </a:solidFill>
                <a:ea typeface="+mn-lt"/>
                <a:cs typeface="+mn-lt"/>
              </a:rPr>
              <a:t>https://github.com/dioufra/IBM_data_science_capstone/blob/main/jupyter-labs-spacex-data-collection-api.ipynb</a:t>
            </a:r>
            <a:endParaRPr lang="en-US" sz="1200">
              <a:ea typeface="+mn-lt"/>
              <a:cs typeface="+mn-lt"/>
            </a:endParaRPr>
          </a:p>
          <a:p>
            <a:endParaRPr lang="en-US"/>
          </a:p>
          <a:p>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59354" y="6233391"/>
            <a:ext cx="2743200" cy="401638"/>
          </a:xfrm>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87063" y="6205682"/>
            <a:ext cx="2743200" cy="401638"/>
          </a:xfrm>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03757" y="1499611"/>
            <a:ext cx="4551363" cy="3868737"/>
          </a:xfrm>
          <a:prstGeom prst="rect">
            <a:avLst/>
          </a:prstGeom>
        </p:spPr>
        <p:txBody>
          <a:bodyPr lIns="91440" tIns="45720" rIns="91440" bIns="45720" anchor="t">
            <a:noAutofit/>
          </a:bodyPr>
          <a:lstStyle/>
          <a:p>
            <a:pPr>
              <a:lnSpc>
                <a:spcPct val="100000"/>
              </a:lnSpc>
              <a:spcBef>
                <a:spcPts val="1400"/>
              </a:spcBef>
            </a:pPr>
            <a:r>
              <a:rPr lang="en-US" sz="1400">
                <a:solidFill>
                  <a:schemeClr val="accent3">
                    <a:lumMod val="25000"/>
                  </a:schemeClr>
                </a:solidFill>
                <a:latin typeface="Abadi"/>
                <a:ea typeface="Calibri"/>
                <a:cs typeface="Calibri"/>
              </a:rPr>
              <a:t>Historical Falcon9 launch records were collected from Wikipedia using web scraping. The html content of the page was fetched with </a:t>
            </a:r>
            <a:r>
              <a:rPr lang="en-US" sz="1400" b="1">
                <a:solidFill>
                  <a:schemeClr val="accent3">
                    <a:lumMod val="25000"/>
                  </a:schemeClr>
                </a:solidFill>
                <a:latin typeface="Abadi"/>
                <a:ea typeface="Calibri"/>
                <a:cs typeface="Calibri"/>
              </a:rPr>
              <a:t>requests</a:t>
            </a:r>
            <a:r>
              <a:rPr lang="en-US" sz="1400">
                <a:solidFill>
                  <a:schemeClr val="accent3">
                    <a:lumMod val="25000"/>
                  </a:schemeClr>
                </a:solidFill>
                <a:latin typeface="Abadi"/>
                <a:ea typeface="Calibri"/>
                <a:cs typeface="Calibri"/>
              </a:rPr>
              <a:t>. Using </a:t>
            </a:r>
            <a:r>
              <a:rPr lang="en-US" sz="1400" b="1">
                <a:solidFill>
                  <a:schemeClr val="accent3">
                    <a:lumMod val="25000"/>
                  </a:schemeClr>
                </a:solidFill>
                <a:latin typeface="Abadi"/>
                <a:ea typeface="Calibri"/>
                <a:cs typeface="Calibri"/>
              </a:rPr>
              <a:t>BeautifulSoup</a:t>
            </a:r>
            <a:r>
              <a:rPr lang="en-US" sz="1400">
                <a:solidFill>
                  <a:schemeClr val="accent3">
                    <a:lumMod val="25000"/>
                  </a:schemeClr>
                </a:solidFill>
                <a:latin typeface="Abadi"/>
                <a:ea typeface="Calibri"/>
                <a:cs typeface="Calibri"/>
              </a:rPr>
              <a:t>, the content was parsed into a soup object. Details such as the </a:t>
            </a:r>
            <a:r>
              <a:rPr lang="en-US" sz="1400" b="1">
                <a:solidFill>
                  <a:schemeClr val="accent3">
                    <a:lumMod val="25000"/>
                  </a:schemeClr>
                </a:solidFill>
                <a:latin typeface="Abadi"/>
                <a:ea typeface="Calibri"/>
                <a:cs typeface="Calibri"/>
              </a:rPr>
              <a:t>date</a:t>
            </a:r>
            <a:r>
              <a:rPr lang="en-US" sz="1400">
                <a:solidFill>
                  <a:schemeClr val="accent3">
                    <a:lumMod val="25000"/>
                  </a:schemeClr>
                </a:solidFill>
                <a:latin typeface="Abadi"/>
                <a:ea typeface="Calibri"/>
                <a:cs typeface="Calibri"/>
              </a:rPr>
              <a:t>, the </a:t>
            </a:r>
            <a:r>
              <a:rPr lang="en-US" sz="1400" b="1">
                <a:solidFill>
                  <a:schemeClr val="accent3">
                    <a:lumMod val="25000"/>
                  </a:schemeClr>
                </a:solidFill>
                <a:latin typeface="Abadi"/>
                <a:ea typeface="Calibri"/>
                <a:cs typeface="Calibri"/>
              </a:rPr>
              <a:t>booster version</a:t>
            </a:r>
            <a:r>
              <a:rPr lang="en-US" sz="1400">
                <a:solidFill>
                  <a:schemeClr val="accent3">
                    <a:lumMod val="25000"/>
                  </a:schemeClr>
                </a:solidFill>
                <a:latin typeface="Abadi"/>
                <a:ea typeface="Calibri"/>
                <a:cs typeface="Calibri"/>
              </a:rPr>
              <a:t>, the l</a:t>
            </a:r>
            <a:r>
              <a:rPr lang="en-US" sz="1400" b="1">
                <a:solidFill>
                  <a:schemeClr val="accent3">
                    <a:lumMod val="25000"/>
                  </a:schemeClr>
                </a:solidFill>
                <a:latin typeface="Abadi"/>
                <a:ea typeface="Calibri"/>
                <a:cs typeface="Calibri"/>
              </a:rPr>
              <a:t>anding status</a:t>
            </a:r>
            <a:r>
              <a:rPr lang="en-US" sz="1400">
                <a:solidFill>
                  <a:schemeClr val="accent3">
                    <a:lumMod val="25000"/>
                  </a:schemeClr>
                </a:solidFill>
                <a:latin typeface="Abadi"/>
                <a:ea typeface="Calibri"/>
                <a:cs typeface="Calibri"/>
              </a:rPr>
              <a:t>, and the </a:t>
            </a:r>
            <a:r>
              <a:rPr lang="en-US" sz="1400" b="1">
                <a:solidFill>
                  <a:schemeClr val="accent3">
                    <a:lumMod val="25000"/>
                  </a:schemeClr>
                </a:solidFill>
                <a:latin typeface="Abadi"/>
                <a:ea typeface="Calibri"/>
                <a:cs typeface="Calibri"/>
              </a:rPr>
              <a:t>payload mass</a:t>
            </a:r>
            <a:r>
              <a:rPr lang="en-US" sz="1400">
                <a:solidFill>
                  <a:schemeClr val="accent3">
                    <a:lumMod val="25000"/>
                  </a:schemeClr>
                </a:solidFill>
                <a:latin typeface="Abadi"/>
                <a:ea typeface="Calibri"/>
                <a:cs typeface="Calibri"/>
              </a:rPr>
              <a:t> were then extracted using helper functions.</a:t>
            </a:r>
          </a:p>
          <a:p>
            <a:pPr>
              <a:lnSpc>
                <a:spcPct val="100000"/>
              </a:lnSpc>
              <a:spcBef>
                <a:spcPts val="1400"/>
              </a:spcBef>
            </a:pPr>
            <a:r>
              <a:rPr lang="en-US" sz="1200">
                <a:solidFill>
                  <a:srgbClr val="1C7DDB"/>
                </a:solidFill>
                <a:ea typeface="+mn-lt"/>
                <a:cs typeface="+mn-lt"/>
                <a:hlinkClick r:id="rId3">
                  <a:extLst>
                    <a:ext uri="{A12FA001-AC4F-418D-AE19-62706E023703}">
                      <ahyp:hlinkClr xmlns:ahyp="http://schemas.microsoft.com/office/drawing/2018/hyperlinkcolor" val="tx"/>
                    </a:ext>
                  </a:extLst>
                </a:hlinkClick>
              </a:rPr>
              <a:t>https://github.com/dioufra/IBM_data_science_capstone/blob/main/jupyter-labs-webscraping.ipynb</a:t>
            </a:r>
            <a:endParaRPr lang="en-US" sz="1200">
              <a:solidFill>
                <a:srgbClr val="1C7DDB"/>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pic>
        <p:nvPicPr>
          <p:cNvPr id="5" name="Picture Placeholder 8" descr="A diagram of a data flow&#10;&#10;AI-generated content may be incorrect.">
            <a:extLst>
              <a:ext uri="{FF2B5EF4-FFF2-40B4-BE49-F238E27FC236}">
                <a16:creationId xmlns:a16="http://schemas.microsoft.com/office/drawing/2014/main" id="{6A82BDC0-AF5C-AA91-7658-A97847F221EE}"/>
              </a:ext>
            </a:extLst>
          </p:cNvPr>
          <p:cNvPicPr>
            <a:picLocks noChangeAspect="1"/>
          </p:cNvPicPr>
          <p:nvPr/>
        </p:nvPicPr>
        <p:blipFill>
          <a:blip r:embed="rId4"/>
          <a:srcRect l="2238" r="2238"/>
          <a:stretch/>
        </p:blipFill>
        <p:spPr>
          <a:xfrm>
            <a:off x="5150700" y="1332868"/>
            <a:ext cx="6172200" cy="4873625"/>
          </a:xfrm>
          <a:prstGeom prst="rect">
            <a:avLst/>
          </a:prstGeom>
          <a:ln w="12700">
            <a:noFill/>
            <a:prstDash val="dash"/>
          </a:ln>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47</Slides>
  <Notes>4</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317</cp:revision>
  <dcterms:created xsi:type="dcterms:W3CDTF">2021-04-29T18:58:34Z</dcterms:created>
  <dcterms:modified xsi:type="dcterms:W3CDTF">2025-05-12T21:46:44Z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